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30"/>
  </p:notesMasterIdLst>
  <p:handoutMasterIdLst>
    <p:handoutMasterId r:id="rId31"/>
  </p:handoutMasterIdLst>
  <p:sldIdLst>
    <p:sldId id="281" r:id="rId6"/>
    <p:sldId id="256"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altLang="zh-HK" smtClean="0"/>
              <a:t>Parent's Handout</a:t>
            </a:r>
            <a:endParaRPr lang="zh-HK"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DA52AF6-9D70-475E-9775-184895B32F56}" type="slidenum">
              <a:rPr lang="zh-HK" altLang="en-US" smtClean="0"/>
              <a:t>‹#›</a:t>
            </a:fld>
            <a:endParaRPr lang="zh-HK" altLang="en-US"/>
          </a:p>
        </p:txBody>
      </p:sp>
    </p:spTree>
    <p:extLst>
      <p:ext uri="{BB962C8B-B14F-4D97-AF65-F5344CB8AC3E}">
        <p14:creationId xmlns:p14="http://schemas.microsoft.com/office/powerpoint/2010/main" val="13254181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altLang="zh-HK" smtClean="0"/>
              <a:t>Parent's Handout</a:t>
            </a:r>
            <a:endParaRPr lang="zh-HK"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2797DA4-5B6F-4D20-8B74-A4A619C2CE64}" type="slidenum">
              <a:rPr lang="zh-HK" altLang="en-US" smtClean="0"/>
              <a:t>‹#›</a:t>
            </a:fld>
            <a:endParaRPr lang="zh-HK" altLang="en-US"/>
          </a:p>
        </p:txBody>
      </p:sp>
    </p:spTree>
    <p:extLst>
      <p:ext uri="{BB962C8B-B14F-4D97-AF65-F5344CB8AC3E}">
        <p14:creationId xmlns:p14="http://schemas.microsoft.com/office/powerpoint/2010/main" val="39204812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HK" altLang="en-US" smtClean="0"/>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30EB63-57FA-43F9-A44E-5ED5BBF80489}" type="slidenum">
              <a:rPr lang="zh-TW" altLang="en-US">
                <a:solidFill>
                  <a:prstClr val="black"/>
                </a:solidFill>
              </a:rPr>
              <a:pPr/>
              <a:t>1</a:t>
            </a:fld>
            <a:endParaRPr lang="zh-TW" altLang="en-US">
              <a:solidFill>
                <a:prstClr val="black"/>
              </a:solidFill>
            </a:endParaRPr>
          </a:p>
        </p:txBody>
      </p:sp>
      <p:sp>
        <p:nvSpPr>
          <p:cNvPr id="35845" name="日期版面配置區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5A4043-C683-4DF7-94E3-66B946CB9FE7}" type="slidenum">
              <a:rPr lang="zh-TW" altLang="en-US">
                <a:solidFill>
                  <a:prstClr val="black"/>
                </a:solidFill>
              </a:rPr>
              <a:pPr/>
              <a:t>7</a:t>
            </a:fld>
            <a:endParaRPr lang="zh-TW" altLang="en-US">
              <a:solidFill>
                <a:prstClr val="black"/>
              </a:solidFill>
            </a:endParaRPr>
          </a:p>
        </p:txBody>
      </p:sp>
      <p:sp>
        <p:nvSpPr>
          <p:cNvPr id="36869" name="日期版面配置區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HK" altLang="en-US" smtClean="0"/>
          </a:p>
        </p:txBody>
      </p:sp>
      <p:sp>
        <p:nvSpPr>
          <p:cNvPr id="38916" name="日期版面配置區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
        <p:nvSpPr>
          <p:cNvPr id="38917" name="投影片編號版面配置區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2AA472-B0C4-4FAC-B726-CC3D25DD32CE}" type="slidenum">
              <a:rPr lang="zh-TW" altLang="en-US">
                <a:solidFill>
                  <a:prstClr val="black"/>
                </a:solidFill>
              </a:rPr>
              <a:pPr/>
              <a:t>19</a:t>
            </a:fld>
            <a:endParaRPr lang="zh-TW"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99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8594C7-D96B-4263-A097-2931B9379435}" type="slidenum">
              <a:rPr lang="zh-TW" altLang="en-US">
                <a:solidFill>
                  <a:prstClr val="black"/>
                </a:solidFill>
              </a:rPr>
              <a:pPr/>
              <a:t>21</a:t>
            </a:fld>
            <a:endParaRPr lang="zh-TW" altLang="en-US">
              <a:solidFill>
                <a:prstClr val="black"/>
              </a:solidFill>
            </a:endParaRPr>
          </a:p>
        </p:txBody>
      </p:sp>
      <p:sp>
        <p:nvSpPr>
          <p:cNvPr id="39941" name="日期版面配置區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HK" altLang="en-US" smtClean="0"/>
          </a:p>
        </p:txBody>
      </p:sp>
      <p:sp>
        <p:nvSpPr>
          <p:cNvPr id="40964" name="日期版面配置區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
        <p:nvSpPr>
          <p:cNvPr id="40965" name="投影片編號版面配置區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13BA98-4F23-4E10-83D1-08D5BF491E59}" type="slidenum">
              <a:rPr lang="zh-TW" altLang="en-US">
                <a:solidFill>
                  <a:prstClr val="black"/>
                </a:solidFill>
              </a:rPr>
              <a:pPr/>
              <a:t>23</a:t>
            </a:fld>
            <a:endParaRPr lang="zh-TW"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HK" altLang="en-US" smtClean="0"/>
          </a:p>
        </p:txBody>
      </p:sp>
      <p:sp>
        <p:nvSpPr>
          <p:cNvPr id="41988" name="日期版面配置區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HK" smtClean="0">
                <a:solidFill>
                  <a:prstClr val="black"/>
                </a:solidFill>
              </a:rPr>
              <a:t>Parent's Handout</a:t>
            </a:r>
            <a:endParaRPr lang="zh-TW" altLang="en-US">
              <a:solidFill>
                <a:prstClr val="black"/>
              </a:solidFill>
            </a:endParaRPr>
          </a:p>
        </p:txBody>
      </p:sp>
      <p:sp>
        <p:nvSpPr>
          <p:cNvPr id="41989" name="投影片編號版面配置區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CA294D-7A27-4AF0-9236-AEEE3AE23754}" type="slidenum">
              <a:rPr lang="zh-TW" altLang="en-US">
                <a:solidFill>
                  <a:prstClr val="black"/>
                </a:solidFill>
              </a:rPr>
              <a:pPr/>
              <a:t>24</a:t>
            </a:fld>
            <a:endParaRPr lang="zh-TW"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67224-1D29-4F3A-873C-FB2D067FBBFB}"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495007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75AA70-BA14-4E6E-9B04-98F6BF169B2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549262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B3825E-295C-48A5-B1B4-1FB5E37DAB0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82047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BA593F-A76E-4875-B0D8-412027E37BA3}"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712323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8123179-6587-455F-8A82-5CB5FEF5F52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749392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2B6E6-64DB-45AB-8FB7-C1333EA5224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573139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EEB5E8-D46D-49A9-BEA1-7FE90594588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654933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4038B9-18A2-41BA-9D4E-BBA3392E500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6190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F8F4AA-9358-4AA4-8B2D-B29A7B1DF0F7}"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720911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31B640-D1AD-45B1-B4B1-0EFE99DCC17A}"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410503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ED925-F255-4E50-803D-E0AFD6518812}"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4008864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67224-1D29-4F3A-873C-FB2D067FBBFB}"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725337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75AA70-BA14-4E6E-9B04-98F6BF169B2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0333283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B3825E-295C-48A5-B1B4-1FB5E37DAB0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804817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BA593F-A76E-4875-B0D8-412027E37BA3}"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432938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8123179-6587-455F-8A82-5CB5FEF5F52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7409010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2B6E6-64DB-45AB-8FB7-C1333EA5224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4234081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EEB5E8-D46D-49A9-BEA1-7FE90594588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7332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4038B9-18A2-41BA-9D4E-BBA3392E500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028313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F8F4AA-9358-4AA4-8B2D-B29A7B1DF0F7}"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275072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31B640-D1AD-45B1-B4B1-0EFE99DCC17A}"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5591813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ED925-F255-4E50-803D-E0AFD6518812}"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366293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67224-1D29-4F3A-873C-FB2D067FBBFB}"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40136805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75AA70-BA14-4E6E-9B04-98F6BF169B2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8136212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B3825E-295C-48A5-B1B4-1FB5E37DAB0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7463350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BA593F-A76E-4875-B0D8-412027E37BA3}"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95647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8123179-6587-455F-8A82-5CB5FEF5F52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4619813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2B6E6-64DB-45AB-8FB7-C1333EA5224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34294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EEB5E8-D46D-49A9-BEA1-7FE90594588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2213027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4038B9-18A2-41BA-9D4E-BBA3392E500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8903521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F8F4AA-9358-4AA4-8B2D-B29A7B1DF0F7}"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0817950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31B640-D1AD-45B1-B4B1-0EFE99DCC17A}"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1900269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ED925-F255-4E50-803D-E0AFD6518812}"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9981165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367224-1D29-4F3A-873C-FB2D067FBBFB}"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8536842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75AA70-BA14-4E6E-9B04-98F6BF169B2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4818796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B3825E-295C-48A5-B1B4-1FB5E37DAB0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1519635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BA593F-A76E-4875-B0D8-412027E37BA3}"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8418738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8123179-6587-455F-8A82-5CB5FEF5F52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98912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2B6E6-64DB-45AB-8FB7-C1333EA5224C}"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28946208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EEB5E8-D46D-49A9-BEA1-7FE90594588F}"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14935066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4038B9-18A2-41BA-9D4E-BBA3392E5009}"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5853646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F8F4AA-9358-4AA4-8B2D-B29A7B1DF0F7}"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2393657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31B640-D1AD-45B1-B4B1-0EFE99DCC17A}"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38617966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ED925-F255-4E50-803D-E0AFD6518812}" type="slidenum">
              <a:rPr lang="es-ES" altLang="zh-TW">
                <a:solidFill>
                  <a:srgbClr val="000000"/>
                </a:solidFill>
              </a:rPr>
              <a:pPr>
                <a:defRPr/>
              </a:pPr>
              <a:t>‹#›</a:t>
            </a:fld>
            <a:endParaRPr lang="es-ES" altLang="zh-TW">
              <a:solidFill>
                <a:srgbClr val="000000"/>
              </a:solidFill>
            </a:endParaRPr>
          </a:p>
        </p:txBody>
      </p:sp>
    </p:spTree>
    <p:extLst>
      <p:ext uri="{BB962C8B-B14F-4D97-AF65-F5344CB8AC3E}">
        <p14:creationId xmlns:p14="http://schemas.microsoft.com/office/powerpoint/2010/main" val="408626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TW"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TW" smtClean="0"/>
              <a:t>Haga clic para modificar el estilo de texto del patrón</a:t>
            </a:r>
          </a:p>
          <a:p>
            <a:pPr lvl="1"/>
            <a:r>
              <a:rPr lang="es-ES" altLang="zh-TW" smtClean="0"/>
              <a:t>Segundo nivel</a:t>
            </a:r>
          </a:p>
          <a:p>
            <a:pPr lvl="2"/>
            <a:r>
              <a:rPr lang="es-ES" altLang="zh-TW" smtClean="0"/>
              <a:t>Tercer nivel</a:t>
            </a:r>
          </a:p>
          <a:p>
            <a:pPr lvl="3"/>
            <a:r>
              <a:rPr lang="es-ES" altLang="zh-TW" smtClean="0"/>
              <a:t>Cuarto nivel</a:t>
            </a:r>
          </a:p>
          <a:p>
            <a:pPr lvl="4"/>
            <a:r>
              <a:rPr lang="es-ES" altLang="zh-TW"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新細明體" pitchFamily="18" charset="-120"/>
              </a:defRPr>
            </a:lvl1pPr>
          </a:lstStyle>
          <a:p>
            <a:pPr fontAlgn="base">
              <a:spcBef>
                <a:spcPct val="0"/>
              </a:spcBef>
              <a:spcAft>
                <a:spcPct val="0"/>
              </a:spcAft>
              <a:defRPr/>
            </a:pPr>
            <a:fld id="{D606E24C-A962-48D2-A400-4775D4559415}" type="slidenum">
              <a:rPr lang="es-ES" altLang="zh-TW">
                <a:solidFill>
                  <a:srgbClr val="000000"/>
                </a:solidFill>
              </a:rPr>
              <a:pPr fontAlgn="base">
                <a:spcBef>
                  <a:spcPct val="0"/>
                </a:spcBef>
                <a:spcAft>
                  <a:spcPct val="0"/>
                </a:spcAft>
                <a:defRPr/>
              </a:pPr>
              <a:t>‹#›</a:t>
            </a:fld>
            <a:endParaRPr lang="es-ES" altLang="zh-TW">
              <a:solidFill>
                <a:srgbClr val="000000"/>
              </a:solidFill>
            </a:endParaRPr>
          </a:p>
        </p:txBody>
      </p:sp>
    </p:spTree>
    <p:extLst>
      <p:ext uri="{BB962C8B-B14F-4D97-AF65-F5344CB8AC3E}">
        <p14:creationId xmlns:p14="http://schemas.microsoft.com/office/powerpoint/2010/main" val="3133079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TW"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TW" smtClean="0"/>
              <a:t>Haga clic para modificar el estilo de texto del patrón</a:t>
            </a:r>
          </a:p>
          <a:p>
            <a:pPr lvl="1"/>
            <a:r>
              <a:rPr lang="es-ES" altLang="zh-TW" smtClean="0"/>
              <a:t>Segundo nivel</a:t>
            </a:r>
          </a:p>
          <a:p>
            <a:pPr lvl="2"/>
            <a:r>
              <a:rPr lang="es-ES" altLang="zh-TW" smtClean="0"/>
              <a:t>Tercer nivel</a:t>
            </a:r>
          </a:p>
          <a:p>
            <a:pPr lvl="3"/>
            <a:r>
              <a:rPr lang="es-ES" altLang="zh-TW" smtClean="0"/>
              <a:t>Cuarto nivel</a:t>
            </a:r>
          </a:p>
          <a:p>
            <a:pPr lvl="4"/>
            <a:r>
              <a:rPr lang="es-ES" altLang="zh-TW"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新細明體" pitchFamily="18" charset="-120"/>
              </a:defRPr>
            </a:lvl1pPr>
          </a:lstStyle>
          <a:p>
            <a:pPr fontAlgn="base">
              <a:spcBef>
                <a:spcPct val="0"/>
              </a:spcBef>
              <a:spcAft>
                <a:spcPct val="0"/>
              </a:spcAft>
              <a:defRPr/>
            </a:pPr>
            <a:fld id="{D606E24C-A962-48D2-A400-4775D4559415}" type="slidenum">
              <a:rPr lang="es-ES" altLang="zh-TW">
                <a:solidFill>
                  <a:srgbClr val="000000"/>
                </a:solidFill>
              </a:rPr>
              <a:pPr fontAlgn="base">
                <a:spcBef>
                  <a:spcPct val="0"/>
                </a:spcBef>
                <a:spcAft>
                  <a:spcPct val="0"/>
                </a:spcAft>
                <a:defRPr/>
              </a:pPr>
              <a:t>‹#›</a:t>
            </a:fld>
            <a:endParaRPr lang="es-ES" altLang="zh-TW">
              <a:solidFill>
                <a:srgbClr val="000000"/>
              </a:solidFill>
            </a:endParaRPr>
          </a:p>
        </p:txBody>
      </p:sp>
    </p:spTree>
    <p:extLst>
      <p:ext uri="{BB962C8B-B14F-4D97-AF65-F5344CB8AC3E}">
        <p14:creationId xmlns:p14="http://schemas.microsoft.com/office/powerpoint/2010/main" val="17796026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TW"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TW" smtClean="0"/>
              <a:t>Haga clic para modificar el estilo de texto del patrón</a:t>
            </a:r>
          </a:p>
          <a:p>
            <a:pPr lvl="1"/>
            <a:r>
              <a:rPr lang="es-ES" altLang="zh-TW" smtClean="0"/>
              <a:t>Segundo nivel</a:t>
            </a:r>
          </a:p>
          <a:p>
            <a:pPr lvl="2"/>
            <a:r>
              <a:rPr lang="es-ES" altLang="zh-TW" smtClean="0"/>
              <a:t>Tercer nivel</a:t>
            </a:r>
          </a:p>
          <a:p>
            <a:pPr lvl="3"/>
            <a:r>
              <a:rPr lang="es-ES" altLang="zh-TW" smtClean="0"/>
              <a:t>Cuarto nivel</a:t>
            </a:r>
          </a:p>
          <a:p>
            <a:pPr lvl="4"/>
            <a:r>
              <a:rPr lang="es-ES" altLang="zh-TW"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新細明體" pitchFamily="18" charset="-120"/>
              </a:defRPr>
            </a:lvl1pPr>
          </a:lstStyle>
          <a:p>
            <a:pPr fontAlgn="base">
              <a:spcBef>
                <a:spcPct val="0"/>
              </a:spcBef>
              <a:spcAft>
                <a:spcPct val="0"/>
              </a:spcAft>
              <a:defRPr/>
            </a:pPr>
            <a:fld id="{D606E24C-A962-48D2-A400-4775D4559415}" type="slidenum">
              <a:rPr lang="es-ES" altLang="zh-TW">
                <a:solidFill>
                  <a:srgbClr val="000000"/>
                </a:solidFill>
              </a:rPr>
              <a:pPr fontAlgn="base">
                <a:spcBef>
                  <a:spcPct val="0"/>
                </a:spcBef>
                <a:spcAft>
                  <a:spcPct val="0"/>
                </a:spcAft>
                <a:defRPr/>
              </a:pPr>
              <a:t>‹#›</a:t>
            </a:fld>
            <a:endParaRPr lang="es-ES" altLang="zh-TW">
              <a:solidFill>
                <a:srgbClr val="000000"/>
              </a:solidFill>
            </a:endParaRPr>
          </a:p>
        </p:txBody>
      </p:sp>
    </p:spTree>
    <p:extLst>
      <p:ext uri="{BB962C8B-B14F-4D97-AF65-F5344CB8AC3E}">
        <p14:creationId xmlns:p14="http://schemas.microsoft.com/office/powerpoint/2010/main" val="2250751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zh-TW"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zh-TW" smtClean="0"/>
              <a:t>Haga clic para modificar el estilo de texto del patrón</a:t>
            </a:r>
          </a:p>
          <a:p>
            <a:pPr lvl="1"/>
            <a:r>
              <a:rPr lang="es-ES" altLang="zh-TW" smtClean="0"/>
              <a:t>Segundo nivel</a:t>
            </a:r>
          </a:p>
          <a:p>
            <a:pPr lvl="2"/>
            <a:r>
              <a:rPr lang="es-ES" altLang="zh-TW" smtClean="0"/>
              <a:t>Tercer nivel</a:t>
            </a:r>
          </a:p>
          <a:p>
            <a:pPr lvl="3"/>
            <a:r>
              <a:rPr lang="es-ES" altLang="zh-TW" smtClean="0"/>
              <a:t>Cuarto nivel</a:t>
            </a:r>
          </a:p>
          <a:p>
            <a:pPr lvl="4"/>
            <a:r>
              <a:rPr lang="es-ES" altLang="zh-TW"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pitchFamily="18" charset="-120"/>
              </a:defRPr>
            </a:lvl1pPr>
          </a:lstStyle>
          <a:p>
            <a:pPr fontAlgn="base">
              <a:spcBef>
                <a:spcPct val="0"/>
              </a:spcBef>
              <a:spcAft>
                <a:spcPct val="0"/>
              </a:spcAft>
              <a:defRPr/>
            </a:pPr>
            <a:endParaRPr lang="es-ES" altLang="zh-TW">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新細明體" pitchFamily="18" charset="-120"/>
              </a:defRPr>
            </a:lvl1pPr>
          </a:lstStyle>
          <a:p>
            <a:pPr fontAlgn="base">
              <a:spcBef>
                <a:spcPct val="0"/>
              </a:spcBef>
              <a:spcAft>
                <a:spcPct val="0"/>
              </a:spcAft>
              <a:defRPr/>
            </a:pPr>
            <a:fld id="{D606E24C-A962-48D2-A400-4775D4559415}" type="slidenum">
              <a:rPr lang="es-ES" altLang="zh-TW">
                <a:solidFill>
                  <a:srgbClr val="000000"/>
                </a:solidFill>
              </a:rPr>
              <a:pPr fontAlgn="base">
                <a:spcBef>
                  <a:spcPct val="0"/>
                </a:spcBef>
                <a:spcAft>
                  <a:spcPct val="0"/>
                </a:spcAft>
                <a:defRPr/>
              </a:pPr>
              <a:t>‹#›</a:t>
            </a:fld>
            <a:endParaRPr lang="es-ES" altLang="zh-TW">
              <a:solidFill>
                <a:srgbClr val="000000"/>
              </a:solidFill>
            </a:endParaRPr>
          </a:p>
        </p:txBody>
      </p:sp>
    </p:spTree>
    <p:extLst>
      <p:ext uri="{BB962C8B-B14F-4D97-AF65-F5344CB8AC3E}">
        <p14:creationId xmlns:p14="http://schemas.microsoft.com/office/powerpoint/2010/main" val="30904931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內容版面配置區 2"/>
          <p:cNvSpPr>
            <a:spLocks noGrp="1"/>
          </p:cNvSpPr>
          <p:nvPr>
            <p:ph idx="1"/>
          </p:nvPr>
        </p:nvSpPr>
        <p:spPr>
          <a:xfrm>
            <a:off x="539750" y="3716338"/>
            <a:ext cx="8229600" cy="1643062"/>
          </a:xfrm>
        </p:spPr>
        <p:txBody>
          <a:bodyPr/>
          <a:lstStyle/>
          <a:p>
            <a:pPr algn="ctr">
              <a:buFontTx/>
              <a:buNone/>
            </a:pPr>
            <a:r>
              <a:rPr lang="en-US" altLang="zh-TW" sz="3600" b="1" smtClean="0">
                <a:solidFill>
                  <a:srgbClr val="C00000"/>
                </a:solidFill>
                <a:ea typeface="新細明體" charset="-120"/>
                <a:cs typeface="Arial" charset="0"/>
              </a:rPr>
              <a:t>Primary One Orientation Day</a:t>
            </a:r>
            <a:br>
              <a:rPr lang="en-US" altLang="zh-TW" sz="3600" b="1" smtClean="0">
                <a:solidFill>
                  <a:srgbClr val="C00000"/>
                </a:solidFill>
                <a:ea typeface="新細明體" charset="-120"/>
                <a:cs typeface="Arial" charset="0"/>
              </a:rPr>
            </a:br>
            <a:r>
              <a:rPr lang="en-US" altLang="zh-TW" sz="3600" b="1" smtClean="0">
                <a:solidFill>
                  <a:srgbClr val="C00000"/>
                </a:solidFill>
                <a:ea typeface="新細明體" charset="-120"/>
                <a:cs typeface="Arial" charset="0"/>
              </a:rPr>
              <a:t>8</a:t>
            </a:r>
            <a:r>
              <a:rPr lang="en-US" altLang="zh-TW" sz="3600" b="1" baseline="30000" smtClean="0">
                <a:solidFill>
                  <a:srgbClr val="C00000"/>
                </a:solidFill>
                <a:ea typeface="新細明體" charset="-120"/>
                <a:cs typeface="Arial" charset="0"/>
              </a:rPr>
              <a:t>th</a:t>
            </a:r>
            <a:r>
              <a:rPr lang="en-US" altLang="zh-TW" sz="3600" b="1" smtClean="0">
                <a:solidFill>
                  <a:srgbClr val="C00000"/>
                </a:solidFill>
                <a:ea typeface="新細明體" charset="-120"/>
                <a:cs typeface="Arial" charset="0"/>
              </a:rPr>
              <a:t> July, 2017</a:t>
            </a:r>
            <a:endParaRPr lang="zh-TW" altLang="en-US" sz="3600" smtClean="0">
              <a:ea typeface="新細明體" charset="-120"/>
              <a:cs typeface="Arial" charset="0"/>
            </a:endParaRPr>
          </a:p>
        </p:txBody>
      </p:sp>
      <p:pic>
        <p:nvPicPr>
          <p:cNvPr id="2051" name="Picture 4" descr="C:\Documents and Settings\siuwan\My Documents\My Pictures\3672c.JPG"/>
          <p:cNvPicPr>
            <a:picLocks noChangeAspect="1" noChangeArrowheads="1"/>
          </p:cNvPicPr>
          <p:nvPr/>
        </p:nvPicPr>
        <p:blipFill>
          <a:blip r:embed="rId3">
            <a:clrChange>
              <a:clrFrom>
                <a:srgbClr val="FFFFFF"/>
              </a:clrFrom>
              <a:clrTo>
                <a:srgbClr val="FFFFFF">
                  <a:alpha val="0"/>
                </a:srgbClr>
              </a:clrTo>
            </a:clrChange>
            <a:lum bright="-30000" contrast="40000"/>
            <a:extLst>
              <a:ext uri="{28A0092B-C50C-407E-A947-70E740481C1C}">
                <a14:useLocalDpi xmlns:a14="http://schemas.microsoft.com/office/drawing/2010/main" val="0"/>
              </a:ext>
            </a:extLst>
          </a:blip>
          <a:srcRect/>
          <a:stretch>
            <a:fillRect/>
          </a:stretch>
        </p:blipFill>
        <p:spPr bwMode="auto">
          <a:xfrm>
            <a:off x="3348038" y="809625"/>
            <a:ext cx="22860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143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30213" y="1484313"/>
            <a:ext cx="8605837" cy="4445000"/>
          </a:xfrm>
        </p:spPr>
        <p:txBody>
          <a:bodyPr/>
          <a:lstStyle/>
          <a:p>
            <a:pPr marL="809625" indent="-809625" eaLnBrk="1" hangingPunct="1">
              <a:buClr>
                <a:srgbClr val="404040"/>
              </a:buClr>
              <a:buFontTx/>
              <a:buNone/>
              <a:defRPr/>
            </a:pPr>
            <a:r>
              <a:rPr lang="en-US" altLang="zh-TW" sz="3600" b="1" dirty="0" smtClean="0">
                <a:ea typeface="新細明體" panose="02020500000000000000" pitchFamily="18" charset="-120"/>
              </a:rPr>
              <a:t>2. Classroom Rules</a:t>
            </a:r>
            <a:r>
              <a:rPr lang="en-US" altLang="zh-TW" sz="3600" b="1" dirty="0" smtClean="0">
                <a:solidFill>
                  <a:srgbClr val="0070C0"/>
                </a:solidFill>
                <a:ea typeface="新細明體" panose="02020500000000000000" pitchFamily="18" charset="-120"/>
              </a:rPr>
              <a:t> </a:t>
            </a:r>
            <a:endParaRPr lang="zh-TW" altLang="zh-TW" sz="3600" b="1" dirty="0" smtClean="0">
              <a:solidFill>
                <a:srgbClr val="0070C0"/>
              </a:solidFill>
              <a:ea typeface="新細明體" panose="02020500000000000000" pitchFamily="18" charset="-120"/>
            </a:endParaRPr>
          </a:p>
          <a:p>
            <a:pPr marL="809625" indent="-809625" eaLnBrk="1" hangingPunct="1">
              <a:buClr>
                <a:srgbClr val="404040"/>
              </a:buClr>
              <a:buFontTx/>
              <a:buNone/>
              <a:defRPr/>
            </a:pPr>
            <a:r>
              <a:rPr lang="en-US" altLang="zh-TW" b="1" dirty="0" smtClean="0">
                <a:solidFill>
                  <a:srgbClr val="FF0000"/>
                </a:solidFill>
                <a:ea typeface="新細明體" panose="02020500000000000000" pitchFamily="18" charset="-120"/>
              </a:rPr>
              <a:t>A. Politeness</a:t>
            </a:r>
            <a:r>
              <a:rPr lang="en-US" altLang="zh-TW" b="1" dirty="0" smtClean="0">
                <a:ea typeface="新細明體" panose="02020500000000000000" pitchFamily="18" charset="-120"/>
              </a:rPr>
              <a:t> </a:t>
            </a:r>
            <a:endParaRPr lang="zh-TW" altLang="zh-TW" b="1" dirty="0" smtClean="0">
              <a:ea typeface="新細明體" panose="02020500000000000000" pitchFamily="18" charset="-120"/>
            </a:endParaRPr>
          </a:p>
          <a:p>
            <a:pPr eaLnBrk="1" hangingPunct="1">
              <a:buClr>
                <a:srgbClr val="404040"/>
              </a:buClr>
              <a:defRPr/>
            </a:pPr>
            <a:r>
              <a:rPr lang="en-US" altLang="zh-TW" dirty="0" smtClean="0">
                <a:solidFill>
                  <a:srgbClr val="000000"/>
                </a:solidFill>
                <a:ea typeface="新細明體" panose="02020500000000000000" pitchFamily="18" charset="-120"/>
              </a:rPr>
              <a:t>Raise hand before speaking.</a:t>
            </a:r>
          </a:p>
          <a:p>
            <a:pPr eaLnBrk="1" hangingPunct="1">
              <a:buClr>
                <a:srgbClr val="404040"/>
              </a:buClr>
              <a:defRPr/>
            </a:pPr>
            <a:r>
              <a:rPr lang="en-US" altLang="zh-TW" dirty="0" smtClean="0">
                <a:solidFill>
                  <a:srgbClr val="000000"/>
                </a:solidFill>
                <a:ea typeface="新細明體" panose="02020500000000000000" pitchFamily="18" charset="-120"/>
              </a:rPr>
              <a:t>Do not leave the classroom during lessons without permission.</a:t>
            </a:r>
          </a:p>
          <a:p>
            <a:pPr eaLnBrk="1" hangingPunct="1">
              <a:buClr>
                <a:srgbClr val="404040"/>
              </a:buClr>
              <a:defRPr/>
            </a:pPr>
            <a:r>
              <a:rPr lang="en-US" altLang="zh-TW" dirty="0" smtClean="0">
                <a:solidFill>
                  <a:srgbClr val="000000"/>
                </a:solidFill>
                <a:ea typeface="新細明體" panose="02020500000000000000" pitchFamily="18" charset="-120"/>
              </a:rPr>
              <a:t>Pay attention and show a positive learning attitude. </a:t>
            </a:r>
          </a:p>
        </p:txBody>
      </p:sp>
    </p:spTree>
    <p:extLst>
      <p:ext uri="{BB962C8B-B14F-4D97-AF65-F5344CB8AC3E}">
        <p14:creationId xmlns:p14="http://schemas.microsoft.com/office/powerpoint/2010/main" val="13658297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ox(in)">
                                      <p:cBhvr>
                                        <p:cTn id="7" dur="500"/>
                                        <p:tgtEl>
                                          <p:spTgt spid="1126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1266">
                                            <p:txEl>
                                              <p:pRg st="1" end="1"/>
                                            </p:txEl>
                                          </p:spTgt>
                                        </p:tgtEl>
                                        <p:attrNameLst>
                                          <p:attrName>style.visibility</p:attrName>
                                        </p:attrNameLst>
                                      </p:cBhvr>
                                      <p:to>
                                        <p:strVal val="visible"/>
                                      </p:to>
                                    </p:set>
                                    <p:animEffect transition="in" filter="box(in)">
                                      <p:cBhvr>
                                        <p:cTn id="10" dur="500"/>
                                        <p:tgtEl>
                                          <p:spTgt spid="1126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Effect transition="in" filter="box(in)">
                                      <p:cBhvr>
                                        <p:cTn id="13" dur="500"/>
                                        <p:tgtEl>
                                          <p:spTgt spid="1126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1266">
                                            <p:txEl>
                                              <p:pRg st="3" end="3"/>
                                            </p:txEl>
                                          </p:spTgt>
                                        </p:tgtEl>
                                        <p:attrNameLst>
                                          <p:attrName>style.visibility</p:attrName>
                                        </p:attrNameLst>
                                      </p:cBhvr>
                                      <p:to>
                                        <p:strVal val="visible"/>
                                      </p:to>
                                    </p:set>
                                    <p:animEffect transition="in" filter="box(in)">
                                      <p:cBhvr>
                                        <p:cTn id="16" dur="500"/>
                                        <p:tgtEl>
                                          <p:spTgt spid="1126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Effect transition="in" filter="box(in)">
                                      <p:cBhvr>
                                        <p:cTn id="19" dur="500"/>
                                        <p:tgtEl>
                                          <p:spTgt spid="11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539750" y="1628775"/>
            <a:ext cx="8459788" cy="4321175"/>
          </a:xfrm>
        </p:spPr>
        <p:txBody>
          <a:bodyPr/>
          <a:lstStyle/>
          <a:p>
            <a:pPr eaLnBrk="1" hangingPunct="1">
              <a:buFontTx/>
              <a:buNone/>
              <a:defRPr/>
            </a:pPr>
            <a:r>
              <a:rPr lang="en-US" altLang="zh-TW" b="1" dirty="0" smtClean="0">
                <a:solidFill>
                  <a:srgbClr val="FF0000"/>
                </a:solidFill>
                <a:ea typeface="新細明體" pitchFamily="18" charset="-120"/>
              </a:rPr>
              <a:t>B. Line Up Rules </a:t>
            </a:r>
            <a:endParaRPr lang="zh-TW" altLang="zh-TW" b="1" dirty="0" smtClean="0">
              <a:solidFill>
                <a:srgbClr val="FF0000"/>
              </a:solidFill>
              <a:ea typeface="新細明體" pitchFamily="18" charset="-120"/>
            </a:endParaRPr>
          </a:p>
          <a:p>
            <a:pPr eaLnBrk="1" hangingPunct="1">
              <a:buFont typeface="Arial" pitchFamily="34" charset="0"/>
              <a:buChar char="•"/>
              <a:defRPr/>
            </a:pPr>
            <a:r>
              <a:rPr lang="en-US" altLang="zh-TW" dirty="0" smtClean="0">
                <a:solidFill>
                  <a:schemeClr val="accent4"/>
                </a:solidFill>
                <a:ea typeface="新細明體" pitchFamily="18" charset="-120"/>
              </a:rPr>
              <a:t>Line up appropriately and quietly</a:t>
            </a:r>
          </a:p>
          <a:p>
            <a:pPr eaLnBrk="1" hangingPunct="1">
              <a:buFont typeface="Arial" pitchFamily="34" charset="0"/>
              <a:buChar char="•"/>
              <a:defRPr/>
            </a:pPr>
            <a:r>
              <a:rPr lang="en-US" altLang="zh-TW" dirty="0" smtClean="0">
                <a:solidFill>
                  <a:schemeClr val="accent4"/>
                </a:solidFill>
                <a:ea typeface="新細明體" pitchFamily="18" charset="-120"/>
              </a:rPr>
              <a:t>A name tag will be given on </a:t>
            </a:r>
          </a:p>
          <a:p>
            <a:pPr eaLnBrk="1" hangingPunct="1">
              <a:buFont typeface="Wingdings 2" pitchFamily="18" charset="2"/>
              <a:buNone/>
              <a:defRPr/>
            </a:pPr>
            <a:r>
              <a:rPr lang="en-US" altLang="zh-TW" dirty="0" smtClean="0">
                <a:solidFill>
                  <a:schemeClr val="accent4"/>
                </a:solidFill>
                <a:ea typeface="新細明體" pitchFamily="18" charset="-120"/>
              </a:rPr>
              <a:t>   1</a:t>
            </a:r>
            <a:r>
              <a:rPr lang="en-US" altLang="zh-TW" baseline="30000" dirty="0" smtClean="0">
                <a:solidFill>
                  <a:schemeClr val="accent4"/>
                </a:solidFill>
                <a:ea typeface="新細明體" pitchFamily="18" charset="-120"/>
              </a:rPr>
              <a:t>st</a:t>
            </a:r>
            <a:r>
              <a:rPr lang="en-US" altLang="zh-TW" dirty="0" smtClean="0">
                <a:solidFill>
                  <a:schemeClr val="accent4"/>
                </a:solidFill>
                <a:ea typeface="新細明體" pitchFamily="18" charset="-120"/>
              </a:rPr>
              <a:t> September, 2017. It shows your child’s position in the line.</a:t>
            </a:r>
            <a:endParaRPr lang="zh-TW" altLang="zh-TW" dirty="0" smtClean="0">
              <a:solidFill>
                <a:schemeClr val="accent4"/>
              </a:solidFill>
              <a:ea typeface="新細明體" pitchFamily="18" charset="-120"/>
            </a:endParaRPr>
          </a:p>
        </p:txBody>
      </p:sp>
    </p:spTree>
    <p:extLst>
      <p:ext uri="{BB962C8B-B14F-4D97-AF65-F5344CB8AC3E}">
        <p14:creationId xmlns:p14="http://schemas.microsoft.com/office/powerpoint/2010/main" val="228917265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ox(in)">
                                      <p:cBhvr>
                                        <p:cTn id="7" dur="500"/>
                                        <p:tgtEl>
                                          <p:spTgt spid="12290">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2290">
                                            <p:txEl>
                                              <p:pRg st="1" end="1"/>
                                            </p:txEl>
                                          </p:spTgt>
                                        </p:tgtEl>
                                        <p:attrNameLst>
                                          <p:attrName>style.visibility</p:attrName>
                                        </p:attrNameLst>
                                      </p:cBhvr>
                                      <p:to>
                                        <p:strVal val="visible"/>
                                      </p:to>
                                    </p:set>
                                    <p:animEffect transition="in" filter="box(in)">
                                      <p:cBhvr>
                                        <p:cTn id="10" dur="500"/>
                                        <p:tgtEl>
                                          <p:spTgt spid="12290">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2290">
                                            <p:txEl>
                                              <p:pRg st="2" end="2"/>
                                            </p:txEl>
                                          </p:spTgt>
                                        </p:tgtEl>
                                        <p:attrNameLst>
                                          <p:attrName>style.visibility</p:attrName>
                                        </p:attrNameLst>
                                      </p:cBhvr>
                                      <p:to>
                                        <p:strVal val="visible"/>
                                      </p:to>
                                    </p:set>
                                    <p:animEffect transition="in" filter="box(in)">
                                      <p:cBhvr>
                                        <p:cTn id="13" dur="500"/>
                                        <p:tgtEl>
                                          <p:spTgt spid="12290">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2290">
                                            <p:txEl>
                                              <p:pRg st="3" end="3"/>
                                            </p:txEl>
                                          </p:spTgt>
                                        </p:tgtEl>
                                        <p:attrNameLst>
                                          <p:attrName>style.visibility</p:attrName>
                                        </p:attrNameLst>
                                      </p:cBhvr>
                                      <p:to>
                                        <p:strVal val="visible"/>
                                      </p:to>
                                    </p:set>
                                    <p:animEffect transition="in" filter="box(in)">
                                      <p:cBhvr>
                                        <p:cTn id="16" dur="500"/>
                                        <p:tgtEl>
                                          <p:spTgt spid="122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23850" y="836613"/>
            <a:ext cx="8639175" cy="5545137"/>
          </a:xfrm>
        </p:spPr>
        <p:txBody>
          <a:bodyPr/>
          <a:lstStyle/>
          <a:p>
            <a:pPr eaLnBrk="1" hangingPunct="1">
              <a:buFontTx/>
              <a:buNone/>
              <a:defRPr/>
            </a:pPr>
            <a:r>
              <a:rPr lang="en-US" altLang="zh-TW" sz="3600" b="1" dirty="0" smtClean="0">
                <a:ea typeface="新細明體" pitchFamily="18" charset="-120"/>
              </a:rPr>
              <a:t>3. Organizing </a:t>
            </a:r>
            <a:r>
              <a:rPr lang="en-US" altLang="zh-TW" sz="3600" b="1" dirty="0">
                <a:ea typeface="新細明體" pitchFamily="18" charset="-120"/>
              </a:rPr>
              <a:t>&amp;</a:t>
            </a:r>
            <a:r>
              <a:rPr lang="en-US" altLang="zh-TW" sz="3600" b="1" dirty="0" smtClean="0">
                <a:ea typeface="新細明體" pitchFamily="18" charset="-120"/>
              </a:rPr>
              <a:t> Checking Homework </a:t>
            </a:r>
          </a:p>
          <a:p>
            <a:pPr eaLnBrk="1" hangingPunct="1">
              <a:buFontTx/>
              <a:buNone/>
              <a:defRPr/>
            </a:pPr>
            <a:r>
              <a:rPr lang="en-US" altLang="zh-TW" b="1" dirty="0" smtClean="0">
                <a:solidFill>
                  <a:srgbClr val="FF0000"/>
                </a:solidFill>
                <a:ea typeface="新細明體" pitchFamily="18" charset="-120"/>
              </a:rPr>
              <a:t>A. Students:</a:t>
            </a:r>
          </a:p>
          <a:p>
            <a:pPr eaLnBrk="1" hangingPunct="1">
              <a:buFont typeface="Arial" pitchFamily="34" charset="0"/>
              <a:buChar char="•"/>
              <a:defRPr/>
            </a:pPr>
            <a:r>
              <a:rPr lang="en-US" altLang="zh-TW" dirty="0" smtClean="0">
                <a:solidFill>
                  <a:schemeClr val="accent4"/>
                </a:solidFill>
                <a:ea typeface="新細明體" pitchFamily="18" charset="-120"/>
              </a:rPr>
              <a:t>Follow teachers’ instructions in writing handbook </a:t>
            </a:r>
          </a:p>
          <a:p>
            <a:pPr eaLnBrk="1" hangingPunct="1">
              <a:buFont typeface="Arial" pitchFamily="34" charset="0"/>
              <a:buChar char="•"/>
              <a:defRPr/>
            </a:pPr>
            <a:r>
              <a:rPr lang="en-US" altLang="zh-TW" dirty="0" smtClean="0">
                <a:solidFill>
                  <a:schemeClr val="accent4"/>
                </a:solidFill>
                <a:ea typeface="新細明體" pitchFamily="18" charset="-120"/>
              </a:rPr>
              <a:t>Present good quality of work</a:t>
            </a:r>
          </a:p>
          <a:p>
            <a:pPr eaLnBrk="1" hangingPunct="1">
              <a:buFont typeface="Arial" pitchFamily="34" charset="0"/>
              <a:buChar char="•"/>
              <a:defRPr/>
            </a:pPr>
            <a:r>
              <a:rPr lang="en-US" altLang="zh-TW" dirty="0" smtClean="0">
                <a:solidFill>
                  <a:schemeClr val="accent4"/>
                </a:solidFill>
                <a:ea typeface="新細明體" pitchFamily="18" charset="-120"/>
              </a:rPr>
              <a:t>Reinforce a good habit of writing handbook</a:t>
            </a:r>
          </a:p>
          <a:p>
            <a:pPr eaLnBrk="1" hangingPunct="1">
              <a:buFont typeface="Arial" pitchFamily="34" charset="0"/>
              <a:buChar char="•"/>
              <a:defRPr/>
            </a:pPr>
            <a:r>
              <a:rPr lang="en-US" altLang="zh-TW" dirty="0" smtClean="0">
                <a:solidFill>
                  <a:schemeClr val="accent4"/>
                </a:solidFill>
                <a:ea typeface="新細明體" pitchFamily="18" charset="-120"/>
              </a:rPr>
              <a:t>Place homework assignments in a zipper bag (bigger than A4 size)</a:t>
            </a:r>
          </a:p>
          <a:p>
            <a:pPr eaLnBrk="1" hangingPunct="1">
              <a:buFont typeface="Arial" pitchFamily="34" charset="0"/>
              <a:buChar char="•"/>
              <a:defRPr/>
            </a:pPr>
            <a:r>
              <a:rPr lang="en-US" altLang="zh-TW" dirty="0" smtClean="0">
                <a:solidFill>
                  <a:schemeClr val="accent4"/>
                </a:solidFill>
                <a:ea typeface="新細明體" pitchFamily="18" charset="-120"/>
              </a:rPr>
              <a:t>Daily homework can be finished after sick leaves</a:t>
            </a:r>
          </a:p>
          <a:p>
            <a:pPr eaLnBrk="1" hangingPunct="1">
              <a:buFontTx/>
              <a:buNone/>
              <a:defRPr/>
            </a:pPr>
            <a:endParaRPr lang="en-US" altLang="zh-TW" b="1" dirty="0" smtClean="0">
              <a:solidFill>
                <a:srgbClr val="FF0000"/>
              </a:solidFill>
              <a:ea typeface="新細明體" pitchFamily="18" charset="-120"/>
            </a:endParaRPr>
          </a:p>
          <a:p>
            <a:pPr eaLnBrk="1" hangingPunct="1">
              <a:buFontTx/>
              <a:buNone/>
              <a:defRPr/>
            </a:pPr>
            <a:endParaRPr lang="en-US" altLang="zh-TW" b="1" dirty="0" smtClean="0">
              <a:solidFill>
                <a:srgbClr val="FF0000"/>
              </a:solidFill>
              <a:ea typeface="新細明體" pitchFamily="18" charset="-120"/>
            </a:endParaRPr>
          </a:p>
          <a:p>
            <a:pPr eaLnBrk="1" hangingPunct="1">
              <a:buFontTx/>
              <a:buNone/>
              <a:defRPr/>
            </a:pPr>
            <a:endParaRPr lang="en-US" altLang="zh-TW" b="1" dirty="0" smtClean="0">
              <a:solidFill>
                <a:srgbClr val="FF0000"/>
              </a:solidFill>
              <a:ea typeface="新細明體" pitchFamily="18" charset="-120"/>
            </a:endParaRPr>
          </a:p>
          <a:p>
            <a:pPr eaLnBrk="1" hangingPunct="1">
              <a:buFontTx/>
              <a:buNone/>
              <a:defRPr/>
            </a:pPr>
            <a:endParaRPr lang="en-US" altLang="zh-TW" b="1" dirty="0" smtClean="0">
              <a:solidFill>
                <a:srgbClr val="FF0000"/>
              </a:solidFill>
              <a:ea typeface="新細明體" pitchFamily="18" charset="-120"/>
            </a:endParaRPr>
          </a:p>
          <a:p>
            <a:pPr eaLnBrk="1" hangingPunct="1">
              <a:buFont typeface="Wingdings 2" pitchFamily="18" charset="2"/>
              <a:buNone/>
              <a:defRPr/>
            </a:pPr>
            <a:endParaRPr lang="en-US" altLang="zh-TW" dirty="0" smtClean="0">
              <a:ea typeface="新細明體" pitchFamily="18" charset="-120"/>
            </a:endParaRPr>
          </a:p>
          <a:p>
            <a:pPr eaLnBrk="1" hangingPunct="1">
              <a:buFont typeface="Wingdings 2" pitchFamily="18" charset="2"/>
              <a:buNone/>
              <a:defRPr/>
            </a:pPr>
            <a:endParaRPr lang="zh-TW" altLang="zh-TW" sz="1800" dirty="0" smtClean="0">
              <a:ea typeface="新細明體" pitchFamily="18" charset="-120"/>
            </a:endParaRPr>
          </a:p>
          <a:p>
            <a:pPr lvl="1" eaLnBrk="1" hangingPunct="1">
              <a:defRPr/>
            </a:pPr>
            <a:endParaRPr lang="en-US" altLang="zh-TW" dirty="0" smtClean="0">
              <a:ea typeface="新細明體" pitchFamily="18" charset="-120"/>
            </a:endParaRPr>
          </a:p>
          <a:p>
            <a:pPr lvl="1" eaLnBrk="1" hangingPunct="1">
              <a:defRPr/>
            </a:pPr>
            <a:endParaRPr lang="en-US" altLang="zh-TW" dirty="0" smtClean="0">
              <a:ea typeface="新細明體" pitchFamily="18" charset="-120"/>
            </a:endParaRPr>
          </a:p>
          <a:p>
            <a:pPr lvl="1" eaLnBrk="1" hangingPunct="1">
              <a:buFontTx/>
              <a:buNone/>
              <a:defRPr/>
            </a:pPr>
            <a:endParaRPr lang="en-US" altLang="zh-TW" dirty="0" smtClean="0">
              <a:ea typeface="新細明體" pitchFamily="18" charset="-120"/>
            </a:endParaRPr>
          </a:p>
          <a:p>
            <a:pPr lvl="1" eaLnBrk="1" hangingPunct="1">
              <a:buFontTx/>
              <a:buNone/>
              <a:defRPr/>
            </a:pPr>
            <a:endParaRPr lang="en-US" altLang="zh-TW" dirty="0" smtClean="0">
              <a:ea typeface="新細明體" pitchFamily="18" charset="-120"/>
            </a:endParaRPr>
          </a:p>
        </p:txBody>
      </p:sp>
    </p:spTree>
    <p:extLst>
      <p:ext uri="{BB962C8B-B14F-4D97-AF65-F5344CB8AC3E}">
        <p14:creationId xmlns:p14="http://schemas.microsoft.com/office/powerpoint/2010/main" val="63819626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ox(in)">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box(in)">
                                      <p:cBhvr>
                                        <p:cTn id="12" dur="500"/>
                                        <p:tgtEl>
                                          <p:spTgt spid="13314">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animEffect transition="in" filter="box(in)">
                                      <p:cBhvr>
                                        <p:cTn id="15" dur="500"/>
                                        <p:tgtEl>
                                          <p:spTgt spid="13314">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3314">
                                            <p:txEl>
                                              <p:pRg st="3" end="3"/>
                                            </p:txEl>
                                          </p:spTgt>
                                        </p:tgtEl>
                                        <p:attrNameLst>
                                          <p:attrName>style.visibility</p:attrName>
                                        </p:attrNameLst>
                                      </p:cBhvr>
                                      <p:to>
                                        <p:strVal val="visible"/>
                                      </p:to>
                                    </p:set>
                                    <p:animEffect transition="in" filter="box(in)">
                                      <p:cBhvr>
                                        <p:cTn id="18" dur="500"/>
                                        <p:tgtEl>
                                          <p:spTgt spid="13314">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3314">
                                            <p:txEl>
                                              <p:pRg st="4" end="4"/>
                                            </p:txEl>
                                          </p:spTgt>
                                        </p:tgtEl>
                                        <p:attrNameLst>
                                          <p:attrName>style.visibility</p:attrName>
                                        </p:attrNameLst>
                                      </p:cBhvr>
                                      <p:to>
                                        <p:strVal val="visible"/>
                                      </p:to>
                                    </p:set>
                                    <p:animEffect transition="in" filter="box(in)">
                                      <p:cBhvr>
                                        <p:cTn id="21" dur="500"/>
                                        <p:tgtEl>
                                          <p:spTgt spid="13314">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3314">
                                            <p:txEl>
                                              <p:pRg st="5" end="5"/>
                                            </p:txEl>
                                          </p:spTgt>
                                        </p:tgtEl>
                                        <p:attrNameLst>
                                          <p:attrName>style.visibility</p:attrName>
                                        </p:attrNameLst>
                                      </p:cBhvr>
                                      <p:to>
                                        <p:strVal val="visible"/>
                                      </p:to>
                                    </p:set>
                                    <p:animEffect transition="in" filter="box(in)">
                                      <p:cBhvr>
                                        <p:cTn id="24" dur="500"/>
                                        <p:tgtEl>
                                          <p:spTgt spid="13314">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13314">
                                            <p:txEl>
                                              <p:pRg st="6" end="6"/>
                                            </p:txEl>
                                          </p:spTgt>
                                        </p:tgtEl>
                                        <p:attrNameLst>
                                          <p:attrName>style.visibility</p:attrName>
                                        </p:attrNameLst>
                                      </p:cBhvr>
                                      <p:to>
                                        <p:strVal val="visible"/>
                                      </p:to>
                                    </p:set>
                                    <p:animEffect transition="in" filter="box(in)">
                                      <p:cBhvr>
                                        <p:cTn id="27" dur="500"/>
                                        <p:tgtEl>
                                          <p:spTgt spid="133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611188" y="1773238"/>
            <a:ext cx="7958137" cy="576262"/>
          </a:xfrm>
        </p:spPr>
        <p:txBody>
          <a:bodyPr/>
          <a:lstStyle/>
          <a:p>
            <a:pPr marL="628650" indent="-628650" algn="l" eaLnBrk="1" hangingPunct="1"/>
            <a:r>
              <a:rPr lang="en-US" altLang="zh-TW" sz="3200" b="1" smtClean="0">
                <a:solidFill>
                  <a:srgbClr val="FF0000"/>
                </a:solidFill>
                <a:ea typeface="新細明體" charset="-120"/>
              </a:rPr>
              <a:t>B. Parents:</a:t>
            </a:r>
            <a:r>
              <a:rPr lang="zh-TW" altLang="zh-TW" sz="3200" b="1" smtClean="0">
                <a:solidFill>
                  <a:srgbClr val="FF0000"/>
                </a:solidFill>
                <a:ea typeface="新細明體" charset="-120"/>
              </a:rPr>
              <a:t/>
            </a:r>
            <a:br>
              <a:rPr lang="zh-TW" altLang="zh-TW" sz="3200" b="1" smtClean="0">
                <a:solidFill>
                  <a:srgbClr val="FF0000"/>
                </a:solidFill>
                <a:ea typeface="新細明體" charset="-120"/>
              </a:rPr>
            </a:br>
            <a:endParaRPr lang="zh-HK" altLang="en-US" sz="3200" smtClean="0">
              <a:solidFill>
                <a:srgbClr val="FF0000"/>
              </a:solidFill>
              <a:ea typeface="新細明體" charset="-120"/>
            </a:endParaRPr>
          </a:p>
        </p:txBody>
      </p:sp>
      <p:sp>
        <p:nvSpPr>
          <p:cNvPr id="14339" name="內容版面配置區 2"/>
          <p:cNvSpPr>
            <a:spLocks noGrp="1"/>
          </p:cNvSpPr>
          <p:nvPr>
            <p:ph idx="1"/>
          </p:nvPr>
        </p:nvSpPr>
        <p:spPr>
          <a:xfrm>
            <a:off x="611188" y="2349500"/>
            <a:ext cx="8353425" cy="3671888"/>
          </a:xfrm>
        </p:spPr>
        <p:txBody>
          <a:bodyPr/>
          <a:lstStyle/>
          <a:p>
            <a:pPr eaLnBrk="1" hangingPunct="1"/>
            <a:r>
              <a:rPr lang="en-US" altLang="zh-TW" smtClean="0">
                <a:solidFill>
                  <a:srgbClr val="000000"/>
                </a:solidFill>
                <a:ea typeface="新細明體" charset="-120"/>
              </a:rPr>
              <a:t>Check if your child has completed all homework every day</a:t>
            </a:r>
          </a:p>
          <a:p>
            <a:pPr eaLnBrk="1" hangingPunct="1"/>
            <a:r>
              <a:rPr lang="en-US" altLang="zh-TW" smtClean="0">
                <a:solidFill>
                  <a:srgbClr val="000000"/>
                </a:solidFill>
                <a:ea typeface="新細明體" charset="-120"/>
              </a:rPr>
              <a:t>Check e-circulars on school Intranet</a:t>
            </a:r>
          </a:p>
          <a:p>
            <a:pPr eaLnBrk="1" hangingPunct="1"/>
            <a:r>
              <a:rPr lang="en-US" altLang="zh-TW" smtClean="0">
                <a:solidFill>
                  <a:srgbClr val="000000"/>
                </a:solidFill>
                <a:ea typeface="新細明體" charset="-120"/>
              </a:rPr>
              <a:t>Read and sign your child’s handbook, circulars, tests and dictations</a:t>
            </a:r>
            <a:endParaRPr lang="zh-TW" altLang="zh-TW" smtClean="0">
              <a:solidFill>
                <a:srgbClr val="000000"/>
              </a:solidFill>
              <a:ea typeface="新細明體" charset="-120"/>
            </a:endParaRPr>
          </a:p>
        </p:txBody>
      </p:sp>
    </p:spTree>
    <p:extLst>
      <p:ext uri="{BB962C8B-B14F-4D97-AF65-F5344CB8AC3E}">
        <p14:creationId xmlns:p14="http://schemas.microsoft.com/office/powerpoint/2010/main" val="1407705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box(in)">
                                      <p:cBhvr>
                                        <p:cTn id="10" dur="500"/>
                                        <p:tgtEl>
                                          <p:spTgt spid="14339">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box(in)">
                                      <p:cBhvr>
                                        <p:cTn id="13"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468313" y="1052513"/>
            <a:ext cx="8351837" cy="720725"/>
          </a:xfrm>
        </p:spPr>
        <p:txBody>
          <a:bodyPr/>
          <a:lstStyle/>
          <a:p>
            <a:pPr algn="l" eaLnBrk="1" hangingPunct="1"/>
            <a:r>
              <a:rPr lang="en-US" altLang="zh-TW" sz="3600" b="1" smtClean="0">
                <a:solidFill>
                  <a:schemeClr val="tx1"/>
                </a:solidFill>
                <a:ea typeface="新細明體" charset="-120"/>
              </a:rPr>
              <a:t>4. Before Leaving Home for School:   </a:t>
            </a:r>
            <a:br>
              <a:rPr lang="en-US" altLang="zh-TW" sz="3600" b="1" smtClean="0">
                <a:solidFill>
                  <a:schemeClr val="tx1"/>
                </a:solidFill>
                <a:ea typeface="新細明體" charset="-120"/>
              </a:rPr>
            </a:br>
            <a:r>
              <a:rPr lang="en-US" altLang="zh-TW" sz="3600" b="1" smtClean="0">
                <a:solidFill>
                  <a:schemeClr val="tx1"/>
                </a:solidFill>
                <a:ea typeface="新細明體" charset="-120"/>
              </a:rPr>
              <a:t>    </a:t>
            </a:r>
            <a:endParaRPr lang="zh-TW" altLang="zh-TW" sz="3600" b="1" smtClean="0">
              <a:solidFill>
                <a:schemeClr val="tx1"/>
              </a:solidFill>
              <a:ea typeface="新細明體" charset="-120"/>
            </a:endParaRPr>
          </a:p>
        </p:txBody>
      </p:sp>
      <p:sp>
        <p:nvSpPr>
          <p:cNvPr id="16387" name="內容版面配置區 2"/>
          <p:cNvSpPr>
            <a:spLocks noGrp="1"/>
          </p:cNvSpPr>
          <p:nvPr>
            <p:ph idx="1"/>
          </p:nvPr>
        </p:nvSpPr>
        <p:spPr>
          <a:xfrm>
            <a:off x="468313" y="1628775"/>
            <a:ext cx="8424862" cy="3887788"/>
          </a:xfrm>
        </p:spPr>
        <p:txBody>
          <a:bodyPr/>
          <a:lstStyle/>
          <a:p>
            <a:pPr eaLnBrk="1" hangingPunct="1"/>
            <a:r>
              <a:rPr lang="en-US" altLang="zh-TW" smtClean="0">
                <a:ea typeface="新細明體" charset="-120"/>
                <a:cs typeface="Arial" charset="0"/>
              </a:rPr>
              <a:t>Record your child’s temperature on </a:t>
            </a:r>
            <a:r>
              <a:rPr lang="en-US" altLang="zh-TW" smtClean="0">
                <a:solidFill>
                  <a:srgbClr val="000000"/>
                </a:solidFill>
                <a:ea typeface="新細明體" charset="-120"/>
                <a:cs typeface="Arial" charset="0"/>
              </a:rPr>
              <a:t>student’s handbook and sign every school day</a:t>
            </a:r>
          </a:p>
          <a:p>
            <a:pPr eaLnBrk="1" hangingPunct="1">
              <a:spcAft>
                <a:spcPts val="600"/>
              </a:spcAft>
              <a:buClr>
                <a:srgbClr val="404040"/>
              </a:buClr>
            </a:pPr>
            <a:r>
              <a:rPr lang="en-US" altLang="zh-TW" b="1" smtClean="0">
                <a:solidFill>
                  <a:srgbClr val="FF0000"/>
                </a:solidFill>
                <a:ea typeface="微軟正黑體" pitchFamily="34" charset="-120"/>
                <a:cs typeface="Arial" charset="0"/>
              </a:rPr>
              <a:t>Name all personal items</a:t>
            </a:r>
            <a:r>
              <a:rPr lang="en-US" altLang="zh-TW" smtClean="0">
                <a:solidFill>
                  <a:srgbClr val="000000"/>
                </a:solidFill>
                <a:ea typeface="微軟正黑體" pitchFamily="34" charset="-120"/>
                <a:cs typeface="Arial" charset="0"/>
              </a:rPr>
              <a:t>, such as bags, books, shoes and uniform</a:t>
            </a:r>
          </a:p>
          <a:p>
            <a:pPr eaLnBrk="1" hangingPunct="1">
              <a:spcAft>
                <a:spcPts val="600"/>
              </a:spcAft>
              <a:buClr>
                <a:srgbClr val="404040"/>
              </a:buClr>
            </a:pPr>
            <a:r>
              <a:rPr lang="en-US" altLang="zh-TW" smtClean="0">
                <a:solidFill>
                  <a:srgbClr val="000000"/>
                </a:solidFill>
                <a:ea typeface="微軟正黑體" pitchFamily="34" charset="-120"/>
                <a:cs typeface="Arial" charset="0"/>
              </a:rPr>
              <a:t>Check for school bag and stationery </a:t>
            </a:r>
            <a:endParaRPr lang="zh-TW" altLang="zh-TW" smtClean="0">
              <a:solidFill>
                <a:srgbClr val="000000"/>
              </a:solidFill>
              <a:ea typeface="微軟正黑體" pitchFamily="34" charset="-120"/>
              <a:cs typeface="Arial" charset="0"/>
            </a:endParaRPr>
          </a:p>
          <a:p>
            <a:pPr eaLnBrk="1" hangingPunct="1">
              <a:spcAft>
                <a:spcPts val="600"/>
              </a:spcAft>
              <a:buClr>
                <a:srgbClr val="404040"/>
              </a:buClr>
            </a:pPr>
            <a:r>
              <a:rPr lang="en-US" altLang="zh-TW" smtClean="0">
                <a:solidFill>
                  <a:srgbClr val="000000"/>
                </a:solidFill>
                <a:ea typeface="微軟正黑體" pitchFamily="34" charset="-120"/>
                <a:cs typeface="Arial" charset="0"/>
              </a:rPr>
              <a:t>Textbooks and homework  </a:t>
            </a:r>
            <a:endParaRPr lang="zh-TW" altLang="zh-TW" smtClean="0">
              <a:solidFill>
                <a:srgbClr val="000000"/>
              </a:solidFill>
              <a:ea typeface="微軟正黑體" pitchFamily="34" charset="-120"/>
              <a:cs typeface="Arial" charset="0"/>
            </a:endParaRPr>
          </a:p>
          <a:p>
            <a:pPr eaLnBrk="1" hangingPunct="1">
              <a:spcAft>
                <a:spcPts val="600"/>
              </a:spcAft>
              <a:buClr>
                <a:srgbClr val="404040"/>
              </a:buClr>
            </a:pPr>
            <a:r>
              <a:rPr lang="en-US" altLang="zh-TW" smtClean="0">
                <a:solidFill>
                  <a:srgbClr val="000000"/>
                </a:solidFill>
                <a:ea typeface="微軟正黑體" pitchFamily="34" charset="-120"/>
                <a:cs typeface="Arial" charset="0"/>
              </a:rPr>
              <a:t>Snack bag and a bottle of water </a:t>
            </a:r>
          </a:p>
          <a:p>
            <a:pPr eaLnBrk="1" hangingPunct="1">
              <a:buFont typeface="Wingdings" pitchFamily="2" charset="2"/>
              <a:buChar char="l"/>
            </a:pPr>
            <a:endParaRPr lang="zh-TW" altLang="zh-TW" smtClean="0">
              <a:ea typeface="新細明體" charset="-120"/>
            </a:endParaRPr>
          </a:p>
        </p:txBody>
      </p:sp>
    </p:spTree>
    <p:extLst>
      <p:ext uri="{BB962C8B-B14F-4D97-AF65-F5344CB8AC3E}">
        <p14:creationId xmlns:p14="http://schemas.microsoft.com/office/powerpoint/2010/main" val="17422702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ox(in)">
                                      <p:cBhvr>
                                        <p:cTn id="12" dur="500"/>
                                        <p:tgtEl>
                                          <p:spTgt spid="1638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box(in)">
                                      <p:cBhvr>
                                        <p:cTn id="15" dur="500"/>
                                        <p:tgtEl>
                                          <p:spTgt spid="1638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6387">
                                            <p:txEl>
                                              <p:pRg st="2" end="2"/>
                                            </p:txEl>
                                          </p:spTgt>
                                        </p:tgtEl>
                                        <p:attrNameLst>
                                          <p:attrName>style.visibility</p:attrName>
                                        </p:attrNameLst>
                                      </p:cBhvr>
                                      <p:to>
                                        <p:strVal val="visible"/>
                                      </p:to>
                                    </p:set>
                                    <p:animEffect transition="in" filter="box(in)">
                                      <p:cBhvr>
                                        <p:cTn id="18" dur="500"/>
                                        <p:tgtEl>
                                          <p:spTgt spid="1638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box(in)">
                                      <p:cBhvr>
                                        <p:cTn id="21" dur="500"/>
                                        <p:tgtEl>
                                          <p:spTgt spid="16387">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box(in)">
                                      <p:cBhvr>
                                        <p:cTn id="24"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395288" y="476250"/>
            <a:ext cx="6264275" cy="792163"/>
          </a:xfrm>
        </p:spPr>
        <p:txBody>
          <a:bodyPr/>
          <a:lstStyle/>
          <a:p>
            <a:pPr algn="l" eaLnBrk="1" hangingPunct="1"/>
            <a:r>
              <a:rPr lang="en-US" altLang="zh-TW" sz="3600" smtClean="0">
                <a:ea typeface="新細明體" charset="-120"/>
              </a:rPr>
              <a:t> </a:t>
            </a:r>
            <a:br>
              <a:rPr lang="en-US" altLang="zh-TW" sz="3600" smtClean="0">
                <a:ea typeface="新細明體" charset="-120"/>
              </a:rPr>
            </a:br>
            <a:r>
              <a:rPr lang="en-US" altLang="zh-TW" sz="3600" b="1" smtClean="0">
                <a:solidFill>
                  <a:schemeClr val="tx1"/>
                </a:solidFill>
                <a:ea typeface="新細明體" charset="-120"/>
              </a:rPr>
              <a:t>5. Lunch Policies  </a:t>
            </a:r>
            <a:r>
              <a:rPr lang="zh-TW" altLang="zh-TW" sz="3600" b="1" smtClean="0">
                <a:solidFill>
                  <a:schemeClr val="tx1"/>
                </a:solidFill>
                <a:ea typeface="新細明體" charset="-120"/>
              </a:rPr>
              <a:t/>
            </a:r>
            <a:br>
              <a:rPr lang="zh-TW" altLang="zh-TW" sz="3600" b="1" smtClean="0">
                <a:solidFill>
                  <a:schemeClr val="tx1"/>
                </a:solidFill>
                <a:ea typeface="新細明體" charset="-120"/>
              </a:rPr>
            </a:br>
            <a:endParaRPr lang="zh-TW" altLang="en-US" sz="3600" b="1" smtClean="0">
              <a:solidFill>
                <a:schemeClr val="tx1"/>
              </a:solidFill>
              <a:ea typeface="新細明體" charset="-120"/>
            </a:endParaRPr>
          </a:p>
        </p:txBody>
      </p:sp>
      <p:sp>
        <p:nvSpPr>
          <p:cNvPr id="17411" name="內容版面配置區 2"/>
          <p:cNvSpPr>
            <a:spLocks noGrp="1"/>
          </p:cNvSpPr>
          <p:nvPr>
            <p:ph idx="1"/>
          </p:nvPr>
        </p:nvSpPr>
        <p:spPr>
          <a:xfrm>
            <a:off x="179388" y="1341438"/>
            <a:ext cx="8893175" cy="5399087"/>
          </a:xfrm>
        </p:spPr>
        <p:txBody>
          <a:bodyPr/>
          <a:lstStyle/>
          <a:p>
            <a:pPr eaLnBrk="1" hangingPunct="1">
              <a:buClr>
                <a:srgbClr val="404040"/>
              </a:buClr>
            </a:pPr>
            <a:r>
              <a:rPr lang="en-US" altLang="zh-TW" smtClean="0">
                <a:solidFill>
                  <a:srgbClr val="000000"/>
                </a:solidFill>
                <a:ea typeface="新細明體" charset="-120"/>
              </a:rPr>
              <a:t>Lunch Hour:  12:15 – 1:05 p.m.</a:t>
            </a:r>
          </a:p>
          <a:p>
            <a:pPr eaLnBrk="1" hangingPunct="1">
              <a:buClr>
                <a:srgbClr val="404040"/>
              </a:buClr>
            </a:pPr>
            <a:r>
              <a:rPr lang="en-US" altLang="zh-TW" smtClean="0">
                <a:solidFill>
                  <a:srgbClr val="000000"/>
                </a:solidFill>
                <a:ea typeface="新細明體" charset="-120"/>
              </a:rPr>
              <a:t>Students can </a:t>
            </a:r>
            <a:r>
              <a:rPr lang="en-US" altLang="zh-TW" b="1" smtClean="0">
                <a:solidFill>
                  <a:srgbClr val="FF0000"/>
                </a:solidFill>
                <a:ea typeface="新細明體" charset="-120"/>
              </a:rPr>
              <a:t>order lunch </a:t>
            </a:r>
            <a:r>
              <a:rPr lang="en-US" altLang="zh-TW" smtClean="0">
                <a:solidFill>
                  <a:srgbClr val="000000"/>
                </a:solidFill>
                <a:ea typeface="新細明體" charset="-120"/>
              </a:rPr>
              <a:t>boxes from lunch service provider, or  </a:t>
            </a:r>
          </a:p>
          <a:p>
            <a:pPr eaLnBrk="1" hangingPunct="1">
              <a:buClr>
                <a:srgbClr val="404040"/>
              </a:buClr>
            </a:pPr>
            <a:r>
              <a:rPr lang="en-US" altLang="zh-TW" b="1" smtClean="0">
                <a:solidFill>
                  <a:srgbClr val="FF0000"/>
                </a:solidFill>
                <a:ea typeface="新細明體" charset="-120"/>
              </a:rPr>
              <a:t>Bring</a:t>
            </a:r>
            <a:r>
              <a:rPr lang="en-US" altLang="zh-TW" b="1" smtClean="0">
                <a:solidFill>
                  <a:srgbClr val="000000"/>
                </a:solidFill>
                <a:ea typeface="新細明體" charset="-120"/>
              </a:rPr>
              <a:t> </a:t>
            </a:r>
            <a:r>
              <a:rPr lang="en-US" altLang="zh-TW" b="1" smtClean="0">
                <a:solidFill>
                  <a:srgbClr val="FF0000"/>
                </a:solidFill>
                <a:ea typeface="新細明體" charset="-120"/>
              </a:rPr>
              <a:t>their lunch</a:t>
            </a:r>
            <a:r>
              <a:rPr lang="en-US" altLang="zh-TW" smtClean="0">
                <a:solidFill>
                  <a:srgbClr val="000000"/>
                </a:solidFill>
                <a:ea typeface="新細明體" charset="-120"/>
              </a:rPr>
              <a:t>, or  </a:t>
            </a:r>
          </a:p>
          <a:p>
            <a:pPr eaLnBrk="1" hangingPunct="1">
              <a:buClr>
                <a:srgbClr val="404040"/>
              </a:buClr>
            </a:pPr>
            <a:r>
              <a:rPr lang="en-US" altLang="zh-TW" smtClean="0">
                <a:solidFill>
                  <a:srgbClr val="000000"/>
                </a:solidFill>
                <a:ea typeface="新細明體" charset="-120"/>
              </a:rPr>
              <a:t>Parents can </a:t>
            </a:r>
            <a:r>
              <a:rPr lang="en-US" altLang="zh-TW" b="1" smtClean="0">
                <a:solidFill>
                  <a:srgbClr val="FF0000"/>
                </a:solidFill>
                <a:ea typeface="新細明體" charset="-120"/>
              </a:rPr>
              <a:t>drop off lunch box </a:t>
            </a:r>
            <a:r>
              <a:rPr lang="en-US" altLang="zh-TW" smtClean="0">
                <a:solidFill>
                  <a:srgbClr val="000000"/>
                </a:solidFill>
                <a:ea typeface="新細明體" charset="-120"/>
              </a:rPr>
              <a:t>at the school foyer between </a:t>
            </a:r>
            <a:r>
              <a:rPr lang="en-US" altLang="zh-TW" b="1" smtClean="0">
                <a:solidFill>
                  <a:srgbClr val="FF0000"/>
                </a:solidFill>
                <a:ea typeface="新細明體" charset="-120"/>
              </a:rPr>
              <a:t>11:45 a.m. to 12:00 n.n.</a:t>
            </a:r>
          </a:p>
          <a:p>
            <a:pPr eaLnBrk="1" hangingPunct="1">
              <a:buClr>
                <a:srgbClr val="404040"/>
              </a:buClr>
            </a:pPr>
            <a:r>
              <a:rPr lang="en-US" altLang="zh-TW" smtClean="0">
                <a:ea typeface="新細明體" charset="-120"/>
              </a:rPr>
              <a:t>Students are expected to use cutlery properly and eat on their own. They should tidy up after meals. </a:t>
            </a:r>
            <a:endParaRPr lang="zh-TW" altLang="zh-TW" smtClean="0">
              <a:ea typeface="新細明體" charset="-120"/>
            </a:endParaRPr>
          </a:p>
          <a:p>
            <a:pPr eaLnBrk="1" hangingPunct="1">
              <a:buClr>
                <a:srgbClr val="404040"/>
              </a:buClr>
              <a:buFontTx/>
              <a:buNone/>
            </a:pPr>
            <a:endParaRPr lang="zh-TW" altLang="en-US" smtClean="0">
              <a:solidFill>
                <a:srgbClr val="404040"/>
              </a:solidFill>
              <a:ea typeface="新細明體" charset="-120"/>
            </a:endParaRPr>
          </a:p>
        </p:txBody>
      </p:sp>
    </p:spTree>
    <p:extLst>
      <p:ext uri="{BB962C8B-B14F-4D97-AF65-F5344CB8AC3E}">
        <p14:creationId xmlns:p14="http://schemas.microsoft.com/office/powerpoint/2010/main" val="32244661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ox(in)">
                                      <p:cBhvr>
                                        <p:cTn id="12" dur="500"/>
                                        <p:tgtEl>
                                          <p:spTgt spid="17411">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Effect transition="in" filter="box(in)">
                                      <p:cBhvr>
                                        <p:cTn id="15" dur="500"/>
                                        <p:tgtEl>
                                          <p:spTgt spid="17411">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box(in)">
                                      <p:cBhvr>
                                        <p:cTn id="18" dur="500"/>
                                        <p:tgtEl>
                                          <p:spTgt spid="17411">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box(in)">
                                      <p:cBhvr>
                                        <p:cTn id="21" dur="500"/>
                                        <p:tgtEl>
                                          <p:spTgt spid="17411">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7411">
                                            <p:txEl>
                                              <p:pRg st="4" end="4"/>
                                            </p:txEl>
                                          </p:spTgt>
                                        </p:tgtEl>
                                        <p:attrNameLst>
                                          <p:attrName>style.visibility</p:attrName>
                                        </p:attrNameLst>
                                      </p:cBhvr>
                                      <p:to>
                                        <p:strVal val="visible"/>
                                      </p:to>
                                    </p:set>
                                    <p:animEffect transition="in" filter="box(in)">
                                      <p:cBhvr>
                                        <p:cTn id="24"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30163" y="1270000"/>
            <a:ext cx="5545138" cy="923925"/>
          </a:xfrm>
        </p:spPr>
        <p:txBody>
          <a:bodyPr/>
          <a:lstStyle/>
          <a:p>
            <a:pPr eaLnBrk="1" hangingPunct="1"/>
            <a:r>
              <a:rPr lang="en-US" altLang="zh-TW" sz="3200" b="1" smtClean="0">
                <a:solidFill>
                  <a:schemeClr val="tx1"/>
                </a:solidFill>
                <a:ea typeface="新細明體" charset="-120"/>
              </a:rPr>
              <a:t>Lunch Items</a:t>
            </a:r>
            <a:endParaRPr lang="zh-TW" altLang="en-US" sz="3200" b="1" smtClean="0">
              <a:solidFill>
                <a:schemeClr val="tx1"/>
              </a:solidFill>
              <a:ea typeface="新細明體" charset="-120"/>
            </a:endParaRPr>
          </a:p>
        </p:txBody>
      </p:sp>
      <p:sp>
        <p:nvSpPr>
          <p:cNvPr id="18435" name="內容版面配置區 2"/>
          <p:cNvSpPr>
            <a:spLocks noGrp="1"/>
          </p:cNvSpPr>
          <p:nvPr>
            <p:ph idx="1"/>
          </p:nvPr>
        </p:nvSpPr>
        <p:spPr>
          <a:xfrm>
            <a:off x="1346200" y="2205038"/>
            <a:ext cx="7978775" cy="2449512"/>
          </a:xfrm>
        </p:spPr>
        <p:txBody>
          <a:bodyPr/>
          <a:lstStyle/>
          <a:p>
            <a:pPr eaLnBrk="1" hangingPunct="1"/>
            <a:r>
              <a:rPr lang="en-US" altLang="zh-TW" b="1" smtClean="0">
                <a:solidFill>
                  <a:srgbClr val="FF0000"/>
                </a:solidFill>
                <a:ea typeface="新細明體" charset="-120"/>
              </a:rPr>
              <a:t>Cutlery </a:t>
            </a:r>
            <a:r>
              <a:rPr lang="en-US" altLang="zh-TW" b="1" smtClean="0">
                <a:ea typeface="新細明體" charset="-120"/>
              </a:rPr>
              <a:t>(e.g. knife, fork, spoon)</a:t>
            </a:r>
          </a:p>
          <a:p>
            <a:pPr eaLnBrk="1" hangingPunct="1"/>
            <a:r>
              <a:rPr lang="en-US" altLang="zh-TW" b="1" smtClean="0">
                <a:solidFill>
                  <a:srgbClr val="FF0000"/>
                </a:solidFill>
                <a:ea typeface="新細明體" charset="-120"/>
              </a:rPr>
              <a:t>Wet tissue</a:t>
            </a:r>
            <a:r>
              <a:rPr lang="en-US" altLang="zh-TW" b="1" smtClean="0">
                <a:ea typeface="新細明體" charset="-120"/>
              </a:rPr>
              <a:t> </a:t>
            </a:r>
            <a:r>
              <a:rPr lang="en-US" altLang="zh-TW" smtClean="0">
                <a:ea typeface="新細明體" charset="-120"/>
              </a:rPr>
              <a:t>or </a:t>
            </a:r>
            <a:r>
              <a:rPr lang="en-US" altLang="zh-TW" b="1" smtClean="0">
                <a:solidFill>
                  <a:srgbClr val="FF0000"/>
                </a:solidFill>
                <a:ea typeface="新細明體" charset="-120"/>
              </a:rPr>
              <a:t>towel</a:t>
            </a:r>
            <a:r>
              <a:rPr lang="en-US" altLang="zh-TW" smtClean="0">
                <a:ea typeface="新細明體" charset="-120"/>
              </a:rPr>
              <a:t> </a:t>
            </a:r>
          </a:p>
          <a:p>
            <a:pPr eaLnBrk="1" hangingPunct="1"/>
            <a:r>
              <a:rPr lang="en-US" altLang="zh-TW" b="1" smtClean="0">
                <a:solidFill>
                  <a:srgbClr val="FF0000"/>
                </a:solidFill>
                <a:ea typeface="新細明體" charset="-120"/>
              </a:rPr>
              <a:t>Lunch mat</a:t>
            </a:r>
            <a:r>
              <a:rPr lang="en-US" altLang="zh-TW" smtClean="0">
                <a:ea typeface="新細明體" charset="-120"/>
              </a:rPr>
              <a:t> </a:t>
            </a:r>
          </a:p>
          <a:p>
            <a:pPr eaLnBrk="1" hangingPunct="1">
              <a:buClr>
                <a:schemeClr val="tx1"/>
              </a:buClr>
            </a:pPr>
            <a:r>
              <a:rPr lang="en-US" altLang="zh-TW" b="1" smtClean="0">
                <a:ea typeface="新細明體" charset="-120"/>
              </a:rPr>
              <a:t>Do </a:t>
            </a:r>
            <a:r>
              <a:rPr lang="en-US" altLang="zh-TW" b="1" smtClean="0">
                <a:solidFill>
                  <a:srgbClr val="FF0000"/>
                </a:solidFill>
                <a:ea typeface="新細明體" charset="-120"/>
              </a:rPr>
              <a:t>NOT</a:t>
            </a:r>
            <a:r>
              <a:rPr lang="en-US" altLang="zh-TW" b="1" smtClean="0">
                <a:ea typeface="新細明體" charset="-120"/>
              </a:rPr>
              <a:t> bring soup or congee </a:t>
            </a:r>
            <a:endParaRPr lang="zh-TW" altLang="zh-TW" b="1" smtClean="0">
              <a:ea typeface="新細明體" charset="-120"/>
            </a:endParaRPr>
          </a:p>
        </p:txBody>
      </p:sp>
    </p:spTree>
    <p:extLst>
      <p:ext uri="{BB962C8B-B14F-4D97-AF65-F5344CB8AC3E}">
        <p14:creationId xmlns:p14="http://schemas.microsoft.com/office/powerpoint/2010/main" val="9347030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box(in)">
                                      <p:cBhvr>
                                        <p:cTn id="12" dur="500"/>
                                        <p:tgtEl>
                                          <p:spTgt spid="18435">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box(in)">
                                      <p:cBhvr>
                                        <p:cTn id="15" dur="500"/>
                                        <p:tgtEl>
                                          <p:spTgt spid="1843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box(in)">
                                      <p:cBhvr>
                                        <p:cTn id="18" dur="500"/>
                                        <p:tgtEl>
                                          <p:spTgt spid="18435">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box(in)">
                                      <p:cBhvr>
                                        <p:cTn id="21"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a:xfrm>
            <a:off x="250825" y="-100013"/>
            <a:ext cx="7921625" cy="1339851"/>
          </a:xfrm>
        </p:spPr>
        <p:txBody>
          <a:bodyPr/>
          <a:lstStyle/>
          <a:p>
            <a:pPr algn="l" eaLnBrk="1" hangingPunct="1"/>
            <a:r>
              <a:rPr lang="en-US" altLang="zh-TW" sz="3600" b="1" smtClean="0">
                <a:solidFill>
                  <a:schemeClr val="tx1"/>
                </a:solidFill>
                <a:ea typeface="新細明體" charset="-120"/>
              </a:rPr>
              <a:t>6. General </a:t>
            </a:r>
            <a:r>
              <a:rPr lang="en-US" altLang="zh-TW" sz="3600" b="1" smtClean="0">
                <a:solidFill>
                  <a:schemeClr val="tx1"/>
                </a:solidFill>
                <a:ea typeface="新細明體" charset="-120"/>
                <a:cs typeface="Arial" charset="0"/>
              </a:rPr>
              <a:t>Reminders </a:t>
            </a:r>
            <a:endParaRPr lang="zh-TW" altLang="en-US" sz="3600" b="1" smtClean="0">
              <a:solidFill>
                <a:schemeClr val="tx1"/>
              </a:solidFill>
              <a:ea typeface="新細明體" charset="-120"/>
              <a:cs typeface="Arial" charset="0"/>
            </a:endParaRPr>
          </a:p>
        </p:txBody>
      </p:sp>
      <p:sp>
        <p:nvSpPr>
          <p:cNvPr id="3" name="內容版面配置區 2"/>
          <p:cNvSpPr>
            <a:spLocks noGrp="1"/>
          </p:cNvSpPr>
          <p:nvPr>
            <p:ph idx="1"/>
          </p:nvPr>
        </p:nvSpPr>
        <p:spPr>
          <a:xfrm>
            <a:off x="323850" y="836613"/>
            <a:ext cx="8820150" cy="5472112"/>
          </a:xfrm>
        </p:spPr>
        <p:txBody>
          <a:bodyPr/>
          <a:lstStyle/>
          <a:p>
            <a:pPr marL="0" indent="0" eaLnBrk="1" hangingPunct="1">
              <a:buClr>
                <a:srgbClr val="404040"/>
              </a:buClr>
              <a:buFontTx/>
              <a:buNone/>
              <a:defRPr/>
            </a:pPr>
            <a:r>
              <a:rPr lang="en-US" altLang="zh-TW" b="1" dirty="0" smtClean="0">
                <a:solidFill>
                  <a:srgbClr val="FF0000"/>
                </a:solidFill>
                <a:ea typeface="新細明體" panose="02020500000000000000" pitchFamily="18" charset="-120"/>
                <a:cs typeface="Arial" panose="020B0604020202020204" pitchFamily="34" charset="0"/>
              </a:rPr>
              <a:t>A. Appearance</a:t>
            </a:r>
          </a:p>
          <a:p>
            <a:pPr marL="0" indent="0" eaLnBrk="1" hangingPunct="1">
              <a:buClr>
                <a:srgbClr val="404040"/>
              </a:buClr>
              <a:buFontTx/>
              <a:buNone/>
              <a:defRPr/>
            </a:pPr>
            <a:r>
              <a:rPr lang="en-US" altLang="zh-TW" sz="2700" b="1" dirty="0" smtClean="0">
                <a:ea typeface="新細明體" panose="02020500000000000000" pitchFamily="18" charset="-120"/>
                <a:cs typeface="Arial" panose="020B0604020202020204" pitchFamily="34" charset="0"/>
              </a:rPr>
              <a:t>Students must observe all school rules &amp; regulations</a:t>
            </a:r>
          </a:p>
          <a:p>
            <a:pPr eaLnBrk="1" hangingPunct="1">
              <a:buClr>
                <a:srgbClr val="404040"/>
              </a:buClr>
              <a:buFont typeface="Arial" panose="020B0604020202020204" pitchFamily="34" charset="0"/>
              <a:buChar char="•"/>
              <a:defRPr/>
            </a:pPr>
            <a:r>
              <a:rPr lang="en-US" altLang="zh-TW" sz="2700" dirty="0" smtClean="0">
                <a:solidFill>
                  <a:srgbClr val="FF0000"/>
                </a:solidFill>
                <a:ea typeface="Adobe 黑体 Std R" pitchFamily="34" charset="-128"/>
                <a:cs typeface="Arial" panose="020B0604020202020204" pitchFamily="34" charset="0"/>
              </a:rPr>
              <a:t>Hair</a:t>
            </a:r>
            <a:r>
              <a:rPr lang="en-US" altLang="zh-TW" sz="2700" dirty="0" smtClean="0">
                <a:ea typeface="Adobe 黑体 Std R" pitchFamily="34" charset="-128"/>
                <a:cs typeface="Arial" panose="020B0604020202020204" pitchFamily="34" charset="0"/>
              </a:rPr>
              <a:t> </a:t>
            </a:r>
            <a:r>
              <a:rPr lang="en-US" altLang="zh-TW" sz="2700" dirty="0" smtClean="0">
                <a:solidFill>
                  <a:srgbClr val="FF0000"/>
                </a:solidFill>
                <a:ea typeface="Adobe 黑体 Std R" pitchFamily="34" charset="-128"/>
                <a:cs typeface="Arial" panose="020B0604020202020204" pitchFamily="34" charset="0"/>
              </a:rPr>
              <a:t>must be kept neat</a:t>
            </a:r>
            <a:r>
              <a:rPr lang="en-US" altLang="zh-TW" sz="2700" dirty="0" smtClean="0">
                <a:ea typeface="Adobe 黑体 Std R" pitchFamily="34" charset="-128"/>
                <a:cs typeface="Arial" panose="020B0604020202020204" pitchFamily="34" charset="0"/>
              </a:rPr>
              <a:t>. Hair down to shoulder length must be plaited or tied with a </a:t>
            </a:r>
            <a:r>
              <a:rPr lang="en-US" altLang="zh-TW" sz="2700" dirty="0" smtClean="0">
                <a:solidFill>
                  <a:srgbClr val="FF0000"/>
                </a:solidFill>
                <a:ea typeface="Adobe 黑体 Std R" pitchFamily="34" charset="-128"/>
                <a:cs typeface="Arial" panose="020B0604020202020204" pitchFamily="34" charset="0"/>
              </a:rPr>
              <a:t>rubber band </a:t>
            </a:r>
            <a:r>
              <a:rPr lang="en-US" altLang="zh-TW" sz="2700" dirty="0" smtClean="0">
                <a:ea typeface="Adobe 黑体 Std R" pitchFamily="34" charset="-128"/>
                <a:cs typeface="Arial" panose="020B0604020202020204" pitchFamily="34" charset="0"/>
              </a:rPr>
              <a:t>or a</a:t>
            </a:r>
            <a:r>
              <a:rPr lang="en-US" altLang="zh-TW" sz="2700" dirty="0" smtClean="0">
                <a:solidFill>
                  <a:srgbClr val="FF0000"/>
                </a:solidFill>
                <a:ea typeface="Adobe 黑体 Std R" pitchFamily="34" charset="-128"/>
                <a:cs typeface="Arial" panose="020B0604020202020204" pitchFamily="34" charset="0"/>
              </a:rPr>
              <a:t> ribbon.</a:t>
            </a:r>
            <a:r>
              <a:rPr lang="en-US" altLang="zh-TW" sz="2700" dirty="0" smtClean="0">
                <a:ea typeface="Adobe 黑体 Std R" pitchFamily="34" charset="-128"/>
                <a:cs typeface="Arial" panose="020B0604020202020204" pitchFamily="34" charset="0"/>
              </a:rPr>
              <a:t>  All hair accessories (e.g. hair clip) should be </a:t>
            </a:r>
            <a:r>
              <a:rPr lang="en-US" altLang="zh-TW" sz="2700" dirty="0" smtClean="0">
                <a:solidFill>
                  <a:srgbClr val="FF0000"/>
                </a:solidFill>
                <a:ea typeface="Adobe 黑体 Std R" pitchFamily="34" charset="-128"/>
                <a:cs typeface="Arial" panose="020B0604020202020204" pitchFamily="34" charset="0"/>
              </a:rPr>
              <a:t>plain</a:t>
            </a:r>
            <a:r>
              <a:rPr lang="en-US" altLang="zh-TW" sz="2700" dirty="0" smtClean="0">
                <a:ea typeface="Adobe 黑体 Std R" pitchFamily="34" charset="-128"/>
                <a:cs typeface="Arial" panose="020B0604020202020204" pitchFamily="34" charset="0"/>
              </a:rPr>
              <a:t> </a:t>
            </a:r>
            <a:r>
              <a:rPr lang="en-US" altLang="zh-TW" sz="2700" dirty="0" smtClean="0">
                <a:solidFill>
                  <a:srgbClr val="FF0000"/>
                </a:solidFill>
                <a:ea typeface="Adobe 黑体 Std R" pitchFamily="34" charset="-128"/>
                <a:cs typeface="Arial" panose="020B0604020202020204" pitchFamily="34" charset="0"/>
              </a:rPr>
              <a:t>red</a:t>
            </a:r>
            <a:r>
              <a:rPr lang="en-US" altLang="zh-TW" sz="2700" dirty="0" smtClean="0">
                <a:ea typeface="Adobe 黑体 Std R" pitchFamily="34" charset="-128"/>
                <a:cs typeface="Arial" panose="020B0604020202020204" pitchFamily="34" charset="0"/>
              </a:rPr>
              <a:t>, </a:t>
            </a:r>
            <a:r>
              <a:rPr lang="en-US" altLang="zh-TW" sz="2700" dirty="0" smtClean="0">
                <a:solidFill>
                  <a:srgbClr val="FF0000"/>
                </a:solidFill>
                <a:ea typeface="Adobe 黑体 Std R" pitchFamily="34" charset="-128"/>
                <a:cs typeface="Arial" panose="020B0604020202020204" pitchFamily="34" charset="0"/>
              </a:rPr>
              <a:t>black</a:t>
            </a:r>
            <a:r>
              <a:rPr lang="en-US" altLang="zh-TW" sz="2700" dirty="0" smtClean="0">
                <a:ea typeface="Adobe 黑体 Std R" pitchFamily="34" charset="-128"/>
                <a:cs typeface="Arial" panose="020B0604020202020204" pitchFamily="34" charset="0"/>
              </a:rPr>
              <a:t> OR </a:t>
            </a:r>
            <a:r>
              <a:rPr lang="en-US" altLang="zh-TW" sz="2700" dirty="0" smtClean="0">
                <a:solidFill>
                  <a:srgbClr val="FF0000"/>
                </a:solidFill>
                <a:ea typeface="Adobe 黑体 Std R" pitchFamily="34" charset="-128"/>
                <a:cs typeface="Arial" panose="020B0604020202020204" pitchFamily="34" charset="0"/>
              </a:rPr>
              <a:t>dark blue</a:t>
            </a:r>
            <a:r>
              <a:rPr lang="en-US" altLang="zh-TW" sz="2700" dirty="0" smtClean="0">
                <a:ea typeface="Adobe 黑体 Std R" pitchFamily="34" charset="-128"/>
                <a:cs typeface="Arial" panose="020B0604020202020204" pitchFamily="34" charset="0"/>
              </a:rPr>
              <a:t>.</a:t>
            </a:r>
            <a:endParaRPr lang="zh-TW" altLang="zh-TW" sz="2700" dirty="0" smtClean="0">
              <a:ea typeface="Adobe 黑体 Std R" pitchFamily="34" charset="-128"/>
              <a:cs typeface="Arial" panose="020B0604020202020204" pitchFamily="34" charset="0"/>
            </a:endParaRPr>
          </a:p>
          <a:p>
            <a:pPr eaLnBrk="1" hangingPunct="1">
              <a:buClr>
                <a:srgbClr val="404040"/>
              </a:buClr>
              <a:buFont typeface="Arial" panose="020B0604020202020204" pitchFamily="34" charset="0"/>
              <a:buChar char="•"/>
              <a:defRPr/>
            </a:pPr>
            <a:r>
              <a:rPr lang="en-US" altLang="zh-TW" sz="2700" dirty="0" smtClean="0">
                <a:ea typeface="Adobe 黑体 Std R" pitchFamily="34" charset="-128"/>
                <a:cs typeface="Arial" panose="020B0604020202020204" pitchFamily="34" charset="0"/>
              </a:rPr>
              <a:t>All </a:t>
            </a:r>
            <a:r>
              <a:rPr lang="en-US" altLang="zh-TW" sz="2700" dirty="0" smtClean="0">
                <a:solidFill>
                  <a:srgbClr val="FF0000"/>
                </a:solidFill>
                <a:ea typeface="Adobe 黑体 Std R" pitchFamily="34" charset="-128"/>
                <a:cs typeface="Arial" panose="020B0604020202020204" pitchFamily="34" charset="0"/>
              </a:rPr>
              <a:t>inner garments </a:t>
            </a:r>
            <a:r>
              <a:rPr lang="en-US" altLang="zh-TW" sz="2700" dirty="0" smtClean="0">
                <a:ea typeface="Adobe 黑体 Std R" pitchFamily="34" charset="-128"/>
                <a:cs typeface="Arial" panose="020B0604020202020204" pitchFamily="34" charset="0"/>
              </a:rPr>
              <a:t>should be </a:t>
            </a:r>
            <a:r>
              <a:rPr lang="en-US" altLang="zh-TW" sz="2700" dirty="0" smtClean="0">
                <a:solidFill>
                  <a:srgbClr val="FF0000"/>
                </a:solidFill>
                <a:ea typeface="Adobe 黑体 Std R" pitchFamily="34" charset="-128"/>
                <a:cs typeface="Arial" panose="020B0604020202020204" pitchFamily="34" charset="0"/>
              </a:rPr>
              <a:t>white</a:t>
            </a:r>
            <a:r>
              <a:rPr lang="en-US" altLang="zh-TW" sz="2700" dirty="0" smtClean="0">
                <a:ea typeface="Adobe 黑体 Std R" pitchFamily="34" charset="-128"/>
                <a:cs typeface="Arial" panose="020B0604020202020204" pitchFamily="34" charset="0"/>
              </a:rPr>
              <a:t>.</a:t>
            </a:r>
          </a:p>
          <a:p>
            <a:pPr eaLnBrk="1" hangingPunct="1">
              <a:buClr>
                <a:srgbClr val="404040"/>
              </a:buClr>
              <a:buFont typeface="Arial" panose="020B0604020202020204" pitchFamily="34" charset="0"/>
              <a:buChar char="•"/>
              <a:defRPr/>
            </a:pPr>
            <a:r>
              <a:rPr lang="en-US" altLang="zh-TW" sz="2700" dirty="0" smtClean="0">
                <a:solidFill>
                  <a:srgbClr val="FF0000"/>
                </a:solidFill>
                <a:ea typeface="Adobe 黑体 Std R" pitchFamily="34" charset="-128"/>
                <a:cs typeface="Arial" panose="020B0604020202020204" pitchFamily="34" charset="0"/>
              </a:rPr>
              <a:t>No shiny shoes</a:t>
            </a:r>
          </a:p>
          <a:p>
            <a:pPr>
              <a:buFont typeface="Arial" panose="020B0604020202020204" pitchFamily="34" charset="0"/>
              <a:buChar char="•"/>
              <a:defRPr/>
            </a:pPr>
            <a:r>
              <a:rPr lang="en-US" altLang="zh-TW" sz="2700" dirty="0" smtClean="0">
                <a:ea typeface="Adobe 黑体 Std R" pitchFamily="34" charset="-128"/>
                <a:cs typeface="Arial" panose="020B0604020202020204" pitchFamily="34" charset="0"/>
              </a:rPr>
              <a:t>May wear </a:t>
            </a:r>
            <a:r>
              <a:rPr lang="en-US" altLang="zh-TW" sz="2700" dirty="0" smtClean="0">
                <a:solidFill>
                  <a:srgbClr val="FF0000"/>
                </a:solidFill>
                <a:ea typeface="Adobe 黑体 Std R" pitchFamily="34" charset="-128"/>
                <a:cs typeface="Arial" panose="020B0604020202020204" pitchFamily="34" charset="0"/>
              </a:rPr>
              <a:t>white</a:t>
            </a:r>
            <a:r>
              <a:rPr lang="en-US" altLang="zh-TW" sz="2700" dirty="0" smtClean="0">
                <a:ea typeface="Adobe 黑体 Std R" pitchFamily="34" charset="-128"/>
                <a:cs typeface="Arial" panose="020B0604020202020204" pitchFamily="34" charset="0"/>
              </a:rPr>
              <a:t> </a:t>
            </a:r>
            <a:r>
              <a:rPr lang="en-US" altLang="zh-TW" sz="2700" dirty="0" smtClean="0">
                <a:solidFill>
                  <a:srgbClr val="FF0000"/>
                </a:solidFill>
                <a:ea typeface="Adobe 黑体 Std R" pitchFamily="34" charset="-128"/>
                <a:cs typeface="Arial" panose="020B0604020202020204" pitchFamily="34" charset="0"/>
              </a:rPr>
              <a:t>turtle-neck sweaters </a:t>
            </a:r>
            <a:r>
              <a:rPr lang="en-US" altLang="zh-TW" sz="2700" dirty="0" smtClean="0">
                <a:ea typeface="Adobe 黑体 Std R" pitchFamily="34" charset="-128"/>
                <a:cs typeface="Arial" panose="020B0604020202020204" pitchFamily="34" charset="0"/>
              </a:rPr>
              <a:t>instead of white shirts when temperature drops to </a:t>
            </a:r>
            <a:r>
              <a:rPr lang="en-US" altLang="zh-TW" sz="2700" dirty="0" smtClean="0">
                <a:solidFill>
                  <a:srgbClr val="FF0000"/>
                </a:solidFill>
                <a:ea typeface="Adobe 黑体 Std R" pitchFamily="34" charset="-128"/>
                <a:cs typeface="Arial" panose="020B0604020202020204" pitchFamily="34" charset="0"/>
              </a:rPr>
              <a:t>15 ℃</a:t>
            </a:r>
            <a:r>
              <a:rPr lang="en-US" altLang="zh-TW" sz="2700" dirty="0" smtClean="0">
                <a:ea typeface="Adobe 黑体 Std R" pitchFamily="34" charset="-128"/>
                <a:cs typeface="Arial" panose="020B0604020202020204" pitchFamily="34" charset="0"/>
              </a:rPr>
              <a:t> or below.</a:t>
            </a:r>
          </a:p>
          <a:p>
            <a:pPr>
              <a:buFont typeface="Arial" panose="020B0604020202020204" pitchFamily="34" charset="0"/>
              <a:buChar char="•"/>
              <a:defRPr/>
            </a:pPr>
            <a:r>
              <a:rPr lang="en-US" altLang="zh-TW" sz="2700" dirty="0" smtClean="0">
                <a:ea typeface="Adobe 黑体 Std R" pitchFamily="34" charset="-128"/>
                <a:cs typeface="Arial" panose="020B0604020202020204" pitchFamily="34" charset="0"/>
              </a:rPr>
              <a:t>May wear </a:t>
            </a:r>
            <a:r>
              <a:rPr lang="en-US" altLang="zh-TW" sz="2700" dirty="0" smtClean="0">
                <a:solidFill>
                  <a:srgbClr val="FF0000"/>
                </a:solidFill>
                <a:ea typeface="Adobe 黑体 Std R" pitchFamily="34" charset="-128"/>
                <a:cs typeface="Arial" panose="020B0604020202020204" pitchFamily="34" charset="0"/>
              </a:rPr>
              <a:t>dark blue tights, P.E. uniform </a:t>
            </a:r>
            <a:r>
              <a:rPr lang="en-US" altLang="zh-TW" sz="2700" dirty="0" smtClean="0">
                <a:ea typeface="Adobe 黑体 Std R" pitchFamily="34" charset="-128"/>
                <a:cs typeface="Arial" panose="020B0604020202020204" pitchFamily="34" charset="0"/>
              </a:rPr>
              <a:t>or </a:t>
            </a:r>
            <a:r>
              <a:rPr lang="en-US" altLang="zh-TW" sz="2700" dirty="0" smtClean="0">
                <a:solidFill>
                  <a:srgbClr val="FF0000"/>
                </a:solidFill>
                <a:ea typeface="Adobe 黑体 Std R" pitchFamily="34" charset="-128"/>
                <a:cs typeface="Arial" panose="020B0604020202020204" pitchFamily="34" charset="0"/>
              </a:rPr>
              <a:t>dark blue down jacket </a:t>
            </a:r>
            <a:r>
              <a:rPr lang="en-US" altLang="zh-TW" sz="2700" dirty="0" smtClean="0">
                <a:ea typeface="Adobe 黑体 Std R" pitchFamily="34" charset="-128"/>
                <a:cs typeface="Arial" panose="020B0604020202020204" pitchFamily="34" charset="0"/>
              </a:rPr>
              <a:t>if temperature is  </a:t>
            </a:r>
            <a:r>
              <a:rPr lang="en-US" altLang="zh-TW" sz="2700" dirty="0" smtClean="0">
                <a:solidFill>
                  <a:srgbClr val="FF0000"/>
                </a:solidFill>
                <a:ea typeface="Adobe 黑体 Std R" pitchFamily="34" charset="-128"/>
                <a:cs typeface="Arial" panose="020B0604020202020204" pitchFamily="34" charset="0"/>
              </a:rPr>
              <a:t>15 ℃</a:t>
            </a:r>
            <a:r>
              <a:rPr lang="en-US" altLang="zh-TW" sz="2700" dirty="0" smtClean="0">
                <a:ea typeface="Adobe 黑体 Std R" pitchFamily="34" charset="-128"/>
                <a:cs typeface="Arial" panose="020B0604020202020204" pitchFamily="34" charset="0"/>
              </a:rPr>
              <a:t> or below.</a:t>
            </a:r>
          </a:p>
          <a:p>
            <a:pPr eaLnBrk="1" hangingPunct="1">
              <a:buClr>
                <a:srgbClr val="404040"/>
              </a:buClr>
              <a:buFont typeface="Arial" panose="020B0604020202020204" pitchFamily="34" charset="0"/>
              <a:buChar char="•"/>
              <a:defRPr/>
            </a:pPr>
            <a:endParaRPr lang="zh-TW" altLang="zh-TW" dirty="0" smtClean="0">
              <a:ea typeface="新細明體" panose="02020500000000000000" pitchFamily="18" charset="-120"/>
            </a:endParaRPr>
          </a:p>
          <a:p>
            <a:pPr eaLnBrk="1" hangingPunct="1">
              <a:buClr>
                <a:srgbClr val="404040"/>
              </a:buClr>
              <a:buFontTx/>
              <a:buNone/>
              <a:defRPr/>
            </a:pPr>
            <a:endParaRPr lang="zh-TW" altLang="zh-TW" dirty="0" smtClean="0">
              <a:ea typeface="新細明體" panose="02020500000000000000" pitchFamily="18" charset="-120"/>
            </a:endParaRPr>
          </a:p>
          <a:p>
            <a:pPr eaLnBrk="1" hangingPunct="1">
              <a:buClr>
                <a:srgbClr val="404040"/>
              </a:buClr>
              <a:buFontTx/>
              <a:buNone/>
              <a:defRPr/>
            </a:pPr>
            <a:endParaRPr lang="en-US" altLang="zh-TW" dirty="0" smtClean="0">
              <a:latin typeface="Traditional Arabic" panose="02020603050405020304" pitchFamily="18" charset="-78"/>
              <a:ea typeface="新細明體" panose="02020500000000000000" pitchFamily="18" charset="-120"/>
            </a:endParaRPr>
          </a:p>
        </p:txBody>
      </p:sp>
    </p:spTree>
    <p:extLst>
      <p:ext uri="{BB962C8B-B14F-4D97-AF65-F5344CB8AC3E}">
        <p14:creationId xmlns:p14="http://schemas.microsoft.com/office/powerpoint/2010/main" val="423448088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內容版面配置區 2"/>
          <p:cNvSpPr>
            <a:spLocks noGrp="1"/>
          </p:cNvSpPr>
          <p:nvPr>
            <p:ph idx="1"/>
          </p:nvPr>
        </p:nvSpPr>
        <p:spPr>
          <a:xfrm>
            <a:off x="468313" y="1412875"/>
            <a:ext cx="8229600" cy="3887788"/>
          </a:xfrm>
        </p:spPr>
        <p:txBody>
          <a:bodyPr/>
          <a:lstStyle/>
          <a:p>
            <a:pPr marL="0" indent="0">
              <a:buFontTx/>
              <a:buNone/>
              <a:defRPr/>
            </a:pPr>
            <a:r>
              <a:rPr lang="en-US" altLang="zh-TW" b="1" dirty="0" smtClean="0">
                <a:solidFill>
                  <a:srgbClr val="FF0000"/>
                </a:solidFill>
                <a:ea typeface="Adobe 黑体 Std R" pitchFamily="34" charset="-128"/>
                <a:cs typeface="Arial" pitchFamily="34" charset="0"/>
              </a:rPr>
              <a:t>B. Attendance</a:t>
            </a:r>
          </a:p>
          <a:p>
            <a:pPr>
              <a:defRPr/>
            </a:pPr>
            <a:r>
              <a:rPr lang="en-US" altLang="zh-TW" dirty="0" smtClean="0">
                <a:ea typeface="Adobe 黑体 Std R" pitchFamily="34" charset="-128"/>
                <a:cs typeface="Arial" charset="0"/>
              </a:rPr>
              <a:t>Students must observe the school calendar and attend school accordingly.</a:t>
            </a:r>
          </a:p>
          <a:p>
            <a:pPr>
              <a:defRPr/>
            </a:pPr>
            <a:r>
              <a:rPr lang="en-US" altLang="zh-TW" dirty="0" smtClean="0">
                <a:ea typeface="Adobe 黑体 Std R" pitchFamily="34" charset="-128"/>
                <a:cs typeface="Arial" charset="0"/>
              </a:rPr>
              <a:t>A student who is unable to attend lessons because of personal reasons should submit a letter of absence and supporting documents </a:t>
            </a:r>
            <a:r>
              <a:rPr lang="en-US" altLang="zh-TW" dirty="0" smtClean="0">
                <a:solidFill>
                  <a:srgbClr val="FF0000"/>
                </a:solidFill>
                <a:ea typeface="Adobe 黑体 Std R" pitchFamily="34" charset="-128"/>
                <a:cs typeface="Arial" charset="0"/>
              </a:rPr>
              <a:t>two school days in advance </a:t>
            </a:r>
            <a:r>
              <a:rPr lang="en-US" altLang="zh-TW" dirty="0" smtClean="0">
                <a:ea typeface="Adobe 黑体 Std R" pitchFamily="34" charset="-128"/>
                <a:cs typeface="Arial" charset="0"/>
              </a:rPr>
              <a:t>to seek approval from the School.</a:t>
            </a:r>
          </a:p>
          <a:p>
            <a:pPr marL="0" indent="0">
              <a:buFontTx/>
              <a:buNone/>
              <a:defRPr/>
            </a:pPr>
            <a:endParaRPr lang="zh-TW" altLang="zh-TW" dirty="0" smtClean="0">
              <a:ea typeface="Adobe 黑体 Std R" pitchFamily="34" charset="-128"/>
              <a:cs typeface="Arial" charset="0"/>
            </a:endParaRPr>
          </a:p>
        </p:txBody>
      </p:sp>
    </p:spTree>
    <p:extLst>
      <p:ext uri="{BB962C8B-B14F-4D97-AF65-F5344CB8AC3E}">
        <p14:creationId xmlns:p14="http://schemas.microsoft.com/office/powerpoint/2010/main" val="1889194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ox(in)">
                                      <p:cBhvr>
                                        <p:cTn id="7" dur="500"/>
                                        <p:tgtEl>
                                          <p:spTgt spid="24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ox(in)">
                                      <p:cBhvr>
                                        <p:cTn id="12" dur="500"/>
                                        <p:tgtEl>
                                          <p:spTgt spid="24579">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box(in)">
                                      <p:cBhvr>
                                        <p:cTn id="15"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內容版面配置區 2"/>
          <p:cNvSpPr>
            <a:spLocks noGrp="1"/>
          </p:cNvSpPr>
          <p:nvPr>
            <p:ph idx="1"/>
          </p:nvPr>
        </p:nvSpPr>
        <p:spPr>
          <a:xfrm>
            <a:off x="468313" y="692150"/>
            <a:ext cx="8229600" cy="6049963"/>
          </a:xfrm>
        </p:spPr>
        <p:txBody>
          <a:bodyPr/>
          <a:lstStyle/>
          <a:p>
            <a:pPr marL="0" indent="0">
              <a:buFontTx/>
              <a:buNone/>
              <a:defRPr/>
            </a:pPr>
            <a:r>
              <a:rPr lang="en-US" altLang="zh-TW" b="1" dirty="0">
                <a:solidFill>
                  <a:srgbClr val="FF0000"/>
                </a:solidFill>
                <a:ea typeface="Adobe 黑体 Std R" pitchFamily="34" charset="-128"/>
                <a:cs typeface="Arial" pitchFamily="34" charset="0"/>
              </a:rPr>
              <a:t>C</a:t>
            </a:r>
            <a:r>
              <a:rPr lang="en-US" altLang="zh-TW" b="1" dirty="0" smtClean="0">
                <a:solidFill>
                  <a:srgbClr val="FF0000"/>
                </a:solidFill>
                <a:ea typeface="Adobe 黑体 Std R" pitchFamily="34" charset="-128"/>
                <a:cs typeface="Arial" pitchFamily="34" charset="0"/>
              </a:rPr>
              <a:t>. Dismissal</a:t>
            </a:r>
          </a:p>
          <a:p>
            <a:pPr eaLnBrk="1" hangingPunct="1">
              <a:buClr>
                <a:schemeClr val="tx1"/>
              </a:buClr>
              <a:defRPr/>
            </a:pPr>
            <a:r>
              <a:rPr lang="en-US" altLang="zh-TW" dirty="0">
                <a:ea typeface="新細明體" panose="02020500000000000000" pitchFamily="18" charset="-120"/>
                <a:cs typeface="Traditional Arabic" panose="02020603050405020304" pitchFamily="18" charset="-78"/>
              </a:rPr>
              <a:t>Students should confirm how they dismiss after </a:t>
            </a:r>
            <a:r>
              <a:rPr lang="en-US" altLang="zh-TW" dirty="0" smtClean="0">
                <a:ea typeface="新細明體" panose="02020500000000000000" pitchFamily="18" charset="-120"/>
                <a:cs typeface="Traditional Arabic" panose="02020603050405020304" pitchFamily="18" charset="-78"/>
              </a:rPr>
              <a:t>school (esp. </a:t>
            </a:r>
            <a:r>
              <a:rPr lang="en-US" altLang="zh-TW" dirty="0">
                <a:ea typeface="新細明體" panose="02020500000000000000" pitchFamily="18" charset="-120"/>
                <a:cs typeface="Traditional Arabic" panose="02020603050405020304" pitchFamily="18" charset="-78"/>
              </a:rPr>
              <a:t>the school bus route </a:t>
            </a:r>
            <a:r>
              <a:rPr lang="en-US" altLang="zh-TW" dirty="0" smtClean="0">
                <a:ea typeface="新細明體" panose="02020500000000000000" pitchFamily="18" charset="-120"/>
                <a:cs typeface="Traditional Arabic" panose="02020603050405020304" pitchFamily="18" charset="-78"/>
              </a:rPr>
              <a:t>no.)</a:t>
            </a:r>
            <a:endParaRPr lang="en-US" altLang="zh-TW" dirty="0">
              <a:ea typeface="新細明體" panose="02020500000000000000" pitchFamily="18" charset="-120"/>
              <a:cs typeface="Traditional Arabic" panose="02020603050405020304" pitchFamily="18" charset="-78"/>
            </a:endParaRPr>
          </a:p>
          <a:p>
            <a:pPr eaLnBrk="1" hangingPunct="1">
              <a:buClr>
                <a:srgbClr val="000000"/>
              </a:buClr>
              <a:defRPr/>
            </a:pPr>
            <a:r>
              <a:rPr lang="en-US" altLang="zh-TW" dirty="0">
                <a:ea typeface="新細明體" panose="02020500000000000000" pitchFamily="18" charset="-120"/>
                <a:cs typeface="Traditional Arabic" panose="02020603050405020304" pitchFamily="18" charset="-78"/>
              </a:rPr>
              <a:t>Parents should inform class teachers </a:t>
            </a:r>
            <a:r>
              <a:rPr lang="en-US" altLang="zh-TW" b="1" u="sng" dirty="0">
                <a:solidFill>
                  <a:srgbClr val="FF0000"/>
                </a:solidFill>
                <a:ea typeface="新細明體" panose="02020500000000000000" pitchFamily="18" charset="-120"/>
                <a:cs typeface="Traditional Arabic" panose="02020603050405020304" pitchFamily="18" charset="-78"/>
              </a:rPr>
              <a:t>in written form</a:t>
            </a:r>
            <a:r>
              <a:rPr lang="en-US" altLang="zh-TW" dirty="0">
                <a:solidFill>
                  <a:srgbClr val="FF0000"/>
                </a:solidFill>
                <a:ea typeface="新細明體" panose="02020500000000000000" pitchFamily="18" charset="-120"/>
                <a:cs typeface="Traditional Arabic" panose="02020603050405020304" pitchFamily="18" charset="-78"/>
              </a:rPr>
              <a:t> in advance </a:t>
            </a:r>
            <a:r>
              <a:rPr lang="en-US" altLang="zh-TW" dirty="0">
                <a:ea typeface="新細明體" panose="02020500000000000000" pitchFamily="18" charset="-120"/>
                <a:cs typeface="Traditional Arabic" panose="02020603050405020304" pitchFamily="18" charset="-78"/>
              </a:rPr>
              <a:t>if there are any </a:t>
            </a:r>
            <a:r>
              <a:rPr lang="en-US" altLang="zh-TW" dirty="0">
                <a:solidFill>
                  <a:srgbClr val="FF0000"/>
                </a:solidFill>
                <a:ea typeface="新細明體" panose="02020500000000000000" pitchFamily="18" charset="-120"/>
                <a:cs typeface="Traditional Arabic" panose="02020603050405020304" pitchFamily="18" charset="-78"/>
              </a:rPr>
              <a:t>changes in daily class dismissal</a:t>
            </a:r>
            <a:r>
              <a:rPr lang="en-US" altLang="zh-TW" dirty="0">
                <a:ea typeface="新細明體" panose="02020500000000000000" pitchFamily="18" charset="-120"/>
                <a:cs typeface="Traditional Arabic" panose="02020603050405020304" pitchFamily="18" charset="-78"/>
              </a:rPr>
              <a:t>.</a:t>
            </a:r>
            <a:r>
              <a:rPr lang="en-US" altLang="zh-TW" dirty="0">
                <a:solidFill>
                  <a:srgbClr val="FF0000"/>
                </a:solidFill>
                <a:ea typeface="新細明體" panose="02020500000000000000" pitchFamily="18" charset="-120"/>
                <a:cs typeface="Traditional Arabic" panose="02020603050405020304" pitchFamily="18" charset="-78"/>
              </a:rPr>
              <a:t> </a:t>
            </a:r>
            <a:r>
              <a:rPr lang="en-US" altLang="zh-TW" dirty="0">
                <a:ea typeface="新細明體" panose="02020500000000000000" pitchFamily="18" charset="-120"/>
                <a:cs typeface="Traditional Arabic" panose="02020603050405020304" pitchFamily="18" charset="-78"/>
              </a:rPr>
              <a:t>Parents should also </a:t>
            </a:r>
            <a:r>
              <a:rPr lang="en-US" altLang="zh-TW" dirty="0">
                <a:solidFill>
                  <a:srgbClr val="FF0000"/>
                </a:solidFill>
                <a:ea typeface="新細明體" panose="02020500000000000000" pitchFamily="18" charset="-120"/>
                <a:cs typeface="Traditional Arabic" panose="02020603050405020304" pitchFamily="18" charset="-78"/>
              </a:rPr>
              <a:t>inform the school bus company by </a:t>
            </a:r>
            <a:r>
              <a:rPr lang="en-US" altLang="zh-TW" dirty="0" smtClean="0">
                <a:solidFill>
                  <a:srgbClr val="FF0000"/>
                </a:solidFill>
                <a:ea typeface="新細明體" panose="02020500000000000000" pitchFamily="18" charset="-120"/>
                <a:cs typeface="Traditional Arabic" panose="02020603050405020304" pitchFamily="18" charset="-78"/>
              </a:rPr>
              <a:t>themselves. </a:t>
            </a:r>
            <a:endParaRPr lang="en-US" altLang="zh-TW" dirty="0">
              <a:solidFill>
                <a:srgbClr val="FF0000"/>
              </a:solidFill>
              <a:ea typeface="新細明體" panose="02020500000000000000" pitchFamily="18" charset="-120"/>
              <a:cs typeface="Traditional Arabic" panose="02020603050405020304" pitchFamily="18" charset="-78"/>
            </a:endParaRPr>
          </a:p>
          <a:p>
            <a:pPr eaLnBrk="1" hangingPunct="1">
              <a:buClr>
                <a:schemeClr val="tx1"/>
              </a:buClr>
              <a:defRPr/>
            </a:pPr>
            <a:r>
              <a:rPr lang="en-US" altLang="zh-TW" dirty="0">
                <a:ea typeface="新細明體" panose="02020500000000000000" pitchFamily="18" charset="-120"/>
                <a:cs typeface="Traditional Arabic" panose="02020603050405020304" pitchFamily="18" charset="-78"/>
              </a:rPr>
              <a:t>Parents can make use of the correspondence page on student handbook to communicate with </a:t>
            </a:r>
            <a:r>
              <a:rPr lang="en-US" altLang="zh-TW" dirty="0" smtClean="0">
                <a:ea typeface="新細明體" panose="02020500000000000000" pitchFamily="18" charset="-120"/>
                <a:cs typeface="Traditional Arabic" panose="02020603050405020304" pitchFamily="18" charset="-78"/>
              </a:rPr>
              <a:t>teachers.</a:t>
            </a:r>
            <a:endParaRPr lang="en-US" altLang="zh-TW" dirty="0">
              <a:ea typeface="新細明體" panose="02020500000000000000" pitchFamily="18" charset="-120"/>
              <a:cs typeface="Traditional Arabic" panose="02020603050405020304" pitchFamily="18" charset="-78"/>
            </a:endParaRPr>
          </a:p>
          <a:p>
            <a:pPr marL="0" indent="0">
              <a:buFontTx/>
              <a:buNone/>
              <a:defRPr/>
            </a:pPr>
            <a:endParaRPr lang="zh-TW" altLang="zh-TW" dirty="0" smtClean="0">
              <a:ea typeface="Adobe 黑体 Std R" pitchFamily="34" charset="-128"/>
              <a:cs typeface="Arial" charset="0"/>
            </a:endParaRPr>
          </a:p>
        </p:txBody>
      </p:sp>
    </p:spTree>
    <p:extLst>
      <p:ext uri="{BB962C8B-B14F-4D97-AF65-F5344CB8AC3E}">
        <p14:creationId xmlns:p14="http://schemas.microsoft.com/office/powerpoint/2010/main" val="1050169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HK" sz="4800" dirty="0" smtClean="0">
                <a:solidFill>
                  <a:schemeClr val="tx1"/>
                </a:solidFill>
                <a:latin typeface="Times New Roman" panose="02020603050405020304" pitchFamily="18" charset="0"/>
                <a:cs typeface="Times New Roman" panose="02020603050405020304" pitchFamily="18" charset="0"/>
              </a:rPr>
              <a:t>St. Clare’s Primary School</a:t>
            </a:r>
            <a:endParaRPr lang="zh-HK" altLang="en-US" sz="4800" dirty="0">
              <a:solidFill>
                <a:schemeClr val="tx1"/>
              </a:solidFill>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a:bodyPr>
          <a:lstStyle/>
          <a:p>
            <a:pPr marL="0" indent="0" algn="ctr">
              <a:buNone/>
            </a:pPr>
            <a:r>
              <a:rPr lang="en-US" altLang="zh-TW" sz="4000" dirty="0">
                <a:latin typeface="Times New Roman" panose="02020603050405020304" pitchFamily="18" charset="0"/>
                <a:cs typeface="Times New Roman" panose="02020603050405020304" pitchFamily="18" charset="0"/>
              </a:rPr>
              <a:t>Procedure for reading </a:t>
            </a:r>
            <a:endParaRPr lang="en-US" altLang="zh-TW" sz="4000" dirty="0" smtClean="0">
              <a:latin typeface="Times New Roman" panose="02020603050405020304" pitchFamily="18" charset="0"/>
              <a:cs typeface="Times New Roman" panose="02020603050405020304" pitchFamily="18" charset="0"/>
            </a:endParaRPr>
          </a:p>
          <a:p>
            <a:pPr marL="0" indent="0" algn="ctr">
              <a:buNone/>
            </a:pPr>
            <a:r>
              <a:rPr lang="en-US" altLang="zh-TW" sz="4000" dirty="0" smtClean="0">
                <a:latin typeface="Times New Roman" panose="02020603050405020304" pitchFamily="18" charset="0"/>
                <a:cs typeface="Times New Roman" panose="02020603050405020304" pitchFamily="18" charset="0"/>
              </a:rPr>
              <a:t>e-circular </a:t>
            </a:r>
            <a:r>
              <a:rPr lang="en-US" altLang="zh-TW" sz="4000" dirty="0">
                <a:latin typeface="Times New Roman" panose="02020603050405020304" pitchFamily="18" charset="0"/>
                <a:cs typeface="Times New Roman" panose="02020603050405020304" pitchFamily="18" charset="0"/>
              </a:rPr>
              <a:t>for </a:t>
            </a:r>
            <a:r>
              <a:rPr lang="en-US" altLang="zh-TW" sz="4000" dirty="0" smtClean="0">
                <a:latin typeface="Times New Roman" panose="02020603050405020304" pitchFamily="18" charset="0"/>
                <a:cs typeface="Times New Roman" panose="02020603050405020304" pitchFamily="18" charset="0"/>
              </a:rPr>
              <a:t>parents</a:t>
            </a:r>
          </a:p>
          <a:p>
            <a:pPr marL="0" indent="0" algn="ctr">
              <a:buNone/>
            </a:pPr>
            <a:r>
              <a:rPr lang="en-US" altLang="zh-TW" sz="4800" dirty="0">
                <a:latin typeface="Times New Roman" panose="02020603050405020304" pitchFamily="18" charset="0"/>
                <a:cs typeface="Times New Roman" panose="02020603050405020304" pitchFamily="18" charset="0"/>
              </a:rPr>
              <a:t/>
            </a:r>
            <a:br>
              <a:rPr lang="en-US" altLang="zh-TW" sz="4800" dirty="0">
                <a:latin typeface="Times New Roman" panose="02020603050405020304" pitchFamily="18" charset="0"/>
                <a:cs typeface="Times New Roman" panose="02020603050405020304" pitchFamily="18" charset="0"/>
              </a:rPr>
            </a:br>
            <a:r>
              <a:rPr lang="zh-TW" altLang="en-US" sz="4400" dirty="0">
                <a:latin typeface="標楷體" panose="03000509000000000000" pitchFamily="65" charset="-120"/>
                <a:ea typeface="標楷體" panose="03000509000000000000" pitchFamily="65" charset="-120"/>
                <a:cs typeface="Times New Roman" panose="02020603050405020304" pitchFamily="18" charset="0"/>
              </a:rPr>
              <a:t>查閱及填寫電子家長通告程序</a:t>
            </a:r>
            <a:r>
              <a:rPr lang="zh-TW" altLang="en-US" sz="4800" dirty="0">
                <a:latin typeface="標楷體" panose="03000509000000000000" pitchFamily="65" charset="-120"/>
                <a:ea typeface="標楷體" panose="03000509000000000000" pitchFamily="65" charset="-120"/>
                <a:cs typeface="Times New Roman" panose="02020603050405020304" pitchFamily="18" charset="0"/>
              </a:rPr>
              <a:t/>
            </a:r>
            <a:br>
              <a:rPr lang="zh-TW" altLang="en-US" sz="4800" dirty="0">
                <a:latin typeface="標楷體" panose="03000509000000000000" pitchFamily="65" charset="-120"/>
                <a:ea typeface="標楷體" panose="03000509000000000000" pitchFamily="65" charset="-120"/>
                <a:cs typeface="Times New Roman" panose="02020603050405020304" pitchFamily="18" charset="0"/>
              </a:rPr>
            </a:br>
            <a:endParaRPr lang="zh-HK" altLang="en-US" sz="4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053002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內容版面配置區 2"/>
          <p:cNvSpPr>
            <a:spLocks noGrp="1"/>
          </p:cNvSpPr>
          <p:nvPr>
            <p:ph idx="1"/>
          </p:nvPr>
        </p:nvSpPr>
        <p:spPr>
          <a:xfrm>
            <a:off x="539750" y="2060575"/>
            <a:ext cx="8229600" cy="2808288"/>
          </a:xfrm>
        </p:spPr>
        <p:txBody>
          <a:bodyPr/>
          <a:lstStyle/>
          <a:p>
            <a:pPr marL="0" indent="0">
              <a:buFontTx/>
              <a:buNone/>
              <a:defRPr/>
            </a:pPr>
            <a:r>
              <a:rPr lang="en-US" altLang="zh-TW" b="1" dirty="0" smtClean="0">
                <a:solidFill>
                  <a:srgbClr val="FF0000"/>
                </a:solidFill>
                <a:ea typeface="Adobe 黑体 Std R" pitchFamily="34" charset="-128"/>
                <a:cs typeface="Arial" pitchFamily="34" charset="0"/>
              </a:rPr>
              <a:t>D. </a:t>
            </a:r>
            <a:r>
              <a:rPr lang="en-US" altLang="zh-TW" b="1" dirty="0" err="1" smtClean="0">
                <a:solidFill>
                  <a:srgbClr val="FF0000"/>
                </a:solidFill>
                <a:ea typeface="Adobe 黑体 Std R" pitchFamily="34" charset="-128"/>
                <a:cs typeface="Arial" pitchFamily="34" charset="0"/>
              </a:rPr>
              <a:t>Immunisation</a:t>
            </a:r>
            <a:r>
              <a:rPr lang="en-US" altLang="zh-TW" b="1" dirty="0" smtClean="0">
                <a:solidFill>
                  <a:srgbClr val="FF0000"/>
                </a:solidFill>
                <a:ea typeface="Adobe 黑体 Std R" pitchFamily="34" charset="-128"/>
                <a:cs typeface="Arial" pitchFamily="34" charset="0"/>
              </a:rPr>
              <a:t> Records</a:t>
            </a:r>
          </a:p>
          <a:p>
            <a:pPr eaLnBrk="1" hangingPunct="1">
              <a:buClr>
                <a:schemeClr val="tx1"/>
              </a:buClr>
              <a:defRPr/>
            </a:pPr>
            <a:r>
              <a:rPr lang="en-US" altLang="zh-TW" dirty="0" smtClean="0">
                <a:ea typeface="新細明體" panose="02020500000000000000" pitchFamily="18" charset="-120"/>
                <a:cs typeface="Traditional Arabic" panose="02020603050405020304" pitchFamily="18" charset="-78"/>
              </a:rPr>
              <a:t>Parents should prepare the </a:t>
            </a:r>
            <a:r>
              <a:rPr lang="en-US" altLang="zh-TW" dirty="0" err="1" smtClean="0">
                <a:ea typeface="新細明體" panose="02020500000000000000" pitchFamily="18" charset="-120"/>
                <a:cs typeface="Traditional Arabic" panose="02020603050405020304" pitchFamily="18" charset="-78"/>
              </a:rPr>
              <a:t>immunisation</a:t>
            </a:r>
            <a:r>
              <a:rPr lang="en-US" altLang="zh-TW" dirty="0" smtClean="0">
                <a:ea typeface="新細明體" panose="02020500000000000000" pitchFamily="18" charset="-120"/>
                <a:cs typeface="Traditional Arabic" panose="02020603050405020304" pitchFamily="18" charset="-78"/>
              </a:rPr>
              <a:t> records of the students.</a:t>
            </a:r>
          </a:p>
          <a:p>
            <a:pPr marL="0" indent="0">
              <a:buFontTx/>
              <a:buNone/>
              <a:defRPr/>
            </a:pPr>
            <a:endParaRPr lang="zh-TW" altLang="zh-TW" dirty="0" smtClean="0">
              <a:ea typeface="Adobe 黑体 Std R" pitchFamily="34" charset="-128"/>
              <a:cs typeface="Arial" charset="0"/>
            </a:endParaRPr>
          </a:p>
        </p:txBody>
      </p:sp>
    </p:spTree>
    <p:extLst>
      <p:ext uri="{BB962C8B-B14F-4D97-AF65-F5344CB8AC3E}">
        <p14:creationId xmlns:p14="http://schemas.microsoft.com/office/powerpoint/2010/main" val="2126980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ox(in)">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755650" y="1916113"/>
            <a:ext cx="7772400" cy="2663825"/>
          </a:xfrm>
        </p:spPr>
        <p:txBody>
          <a:bodyPr/>
          <a:lstStyle/>
          <a:p>
            <a:pPr eaLnBrk="1" hangingPunct="1"/>
            <a:r>
              <a:rPr lang="en-US" altLang="zh-TW" sz="6000" b="1" smtClean="0">
                <a:solidFill>
                  <a:srgbClr val="C00000"/>
                </a:solidFill>
                <a:ea typeface="新細明體" charset="-120"/>
                <a:cs typeface="Arial" charset="0"/>
              </a:rPr>
              <a:t>School Curriculum </a:t>
            </a:r>
            <a:br>
              <a:rPr lang="en-US" altLang="zh-TW" sz="6000" b="1" smtClean="0">
                <a:solidFill>
                  <a:srgbClr val="C00000"/>
                </a:solidFill>
                <a:ea typeface="新細明體" charset="-120"/>
                <a:cs typeface="Arial" charset="0"/>
              </a:rPr>
            </a:br>
            <a:r>
              <a:rPr lang="en-US" altLang="zh-TW" sz="6000" b="1" smtClean="0">
                <a:solidFill>
                  <a:srgbClr val="C00000"/>
                </a:solidFill>
                <a:ea typeface="新細明體" charset="-120"/>
                <a:cs typeface="Arial" charset="0"/>
              </a:rPr>
              <a:t>&amp; </a:t>
            </a:r>
            <a:br>
              <a:rPr lang="en-US" altLang="zh-TW" sz="6000" b="1" smtClean="0">
                <a:solidFill>
                  <a:srgbClr val="C00000"/>
                </a:solidFill>
                <a:ea typeface="新細明體" charset="-120"/>
                <a:cs typeface="Arial" charset="0"/>
              </a:rPr>
            </a:br>
            <a:r>
              <a:rPr lang="en-US" altLang="zh-TW" sz="6000" b="1" smtClean="0">
                <a:solidFill>
                  <a:srgbClr val="C00000"/>
                </a:solidFill>
                <a:ea typeface="新細明體" charset="-120"/>
                <a:cs typeface="Arial" charset="0"/>
              </a:rPr>
              <a:t>Timetable</a:t>
            </a:r>
            <a:endParaRPr lang="zh-TW" altLang="zh-TW" sz="6000" b="1" smtClean="0">
              <a:solidFill>
                <a:srgbClr val="C00000"/>
              </a:solidFill>
              <a:ea typeface="新細明體" charset="-120"/>
              <a:cs typeface="Arial" charset="0"/>
            </a:endParaRPr>
          </a:p>
        </p:txBody>
      </p:sp>
    </p:spTree>
    <p:extLst>
      <p:ext uri="{BB962C8B-B14F-4D97-AF65-F5344CB8AC3E}">
        <p14:creationId xmlns:p14="http://schemas.microsoft.com/office/powerpoint/2010/main" val="506475697"/>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plus(in)">
                                      <p:cBhvr>
                                        <p:cTn id="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68313" y="476250"/>
          <a:ext cx="8135937" cy="6054752"/>
        </p:xfrm>
        <a:graphic>
          <a:graphicData uri="http://schemas.openxmlformats.org/drawingml/2006/table">
            <a:tbl>
              <a:tblPr/>
              <a:tblGrid>
                <a:gridCol w="4067175"/>
                <a:gridCol w="4068762"/>
              </a:tblGrid>
              <a:tr h="40002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rgbClr val="0000FF"/>
                          </a:solidFill>
                          <a:effectLst/>
                          <a:latin typeface="Arial" charset="0"/>
                          <a:ea typeface="新細明體" charset="-120"/>
                        </a:rPr>
                        <a:t>Abbreviations</a:t>
                      </a:r>
                      <a:endParaRPr kumimoji="0" lang="zh-TW" altLang="en-US" sz="2000" b="1" i="0" u="none" strike="noStrike" cap="none" normalizeH="0" baseline="0" dirty="0" smtClean="0">
                        <a:ln>
                          <a:noFill/>
                        </a:ln>
                        <a:solidFill>
                          <a:srgbClr val="0000FF"/>
                        </a:solidFill>
                        <a:effectLst/>
                        <a:latin typeface="Arial" charset="0"/>
                        <a:ea typeface="新細明體" charset="-12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HK" altLang="en-US"/>
                    </a:p>
                  </a:txBody>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err="1" smtClean="0">
                          <a:ln>
                            <a:noFill/>
                          </a:ln>
                          <a:solidFill>
                            <a:schemeClr val="tx1"/>
                          </a:solidFill>
                          <a:effectLst/>
                          <a:latin typeface="Arial" charset="0"/>
                          <a:ea typeface="新細明體" charset="-120"/>
                          <a:cs typeface="Times New Roman" pitchFamily="18" charset="0"/>
                        </a:rPr>
                        <a:t>Eng</a:t>
                      </a: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	English</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Chi	Chinese</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LE	Longman Express</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err="1" smtClean="0">
                          <a:ln>
                            <a:noFill/>
                          </a:ln>
                          <a:solidFill>
                            <a:schemeClr val="tx1"/>
                          </a:solidFill>
                          <a:effectLst/>
                          <a:latin typeface="Arial" charset="0"/>
                          <a:ea typeface="新細明體" charset="-120"/>
                          <a:cs typeface="Times New Roman" pitchFamily="18" charset="0"/>
                        </a:rPr>
                        <a:t>Maths</a:t>
                      </a: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	Mathematics</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Gr	Grammar </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GS	General Studies</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GW	Guided Writing</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BK	Biblical Knowledge</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List	Listening</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PE	Physical Education</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Readers	Beacon Readers</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PTH	Putonghua</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Compre	Comprehension</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ECA	Extracurricular Activities</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rPr>
                        <a:t>WTL	Write to Learn</a:t>
                      </a:r>
                      <a:endParaRPr kumimoji="0" lang="zh-TW" altLang="en-US" sz="1700" b="0" i="0" u="none" strike="noStrike" cap="none" normalizeH="0" baseline="0" smtClean="0">
                        <a:ln>
                          <a:noFill/>
                        </a:ln>
                        <a:solidFill>
                          <a:schemeClr val="tx1"/>
                        </a:solidFill>
                        <a:effectLst/>
                        <a:latin typeface="Arial" charset="0"/>
                        <a:ea typeface="新細明體" charset="-12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rPr>
                        <a:t>WB	Workbook</a:t>
                      </a:r>
                      <a:endParaRPr kumimoji="0" lang="zh-TW" altLang="en-US" sz="1700" b="0" i="0" u="none" strike="noStrike" cap="none" normalizeH="0" baseline="0" dirty="0" smtClean="0">
                        <a:ln>
                          <a:noFill/>
                        </a:ln>
                        <a:solidFill>
                          <a:schemeClr val="tx1"/>
                        </a:solidFill>
                        <a:effectLst/>
                        <a:latin typeface="Arial" charset="0"/>
                        <a:ea typeface="新細明體" charset="-12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88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rPr>
                        <a:t>Dict	Dictation</a:t>
                      </a:r>
                      <a:endParaRPr kumimoji="0" lang="zh-TW" altLang="en-US" sz="1700" b="0" i="0" u="none" strike="noStrike" cap="none" normalizeH="0" baseline="0" smtClean="0">
                        <a:ln>
                          <a:noFill/>
                        </a:ln>
                        <a:solidFill>
                          <a:schemeClr val="tx1"/>
                        </a:solidFill>
                        <a:effectLst/>
                        <a:latin typeface="Arial" charset="0"/>
                        <a:ea typeface="新細明體" charset="-12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CA	Continuous Assessment</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400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chemeClr val="tx1"/>
                          </a:solidFill>
                          <a:effectLst/>
                          <a:latin typeface="Arial" charset="0"/>
                          <a:ea typeface="新細明體" charset="-120"/>
                          <a:cs typeface="Times New Roman" pitchFamily="18" charset="0"/>
                        </a:rPr>
                        <a:t>IT	Information Technology</a:t>
                      </a:r>
                      <a:endParaRPr kumimoji="0" lang="zh-TW" altLang="en-US" sz="1800" b="0" i="0" u="none" strike="noStrike" cap="none" normalizeH="0" baseline="0" smtClean="0">
                        <a:ln>
                          <a:noFill/>
                        </a:ln>
                        <a:solidFill>
                          <a:schemeClr val="tx1"/>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HK" altLang="en-US" sz="18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err="1" smtClean="0">
                          <a:ln>
                            <a:noFill/>
                          </a:ln>
                          <a:solidFill>
                            <a:srgbClr val="000000"/>
                          </a:solidFill>
                          <a:effectLst/>
                          <a:latin typeface="Arial" charset="0"/>
                          <a:ea typeface="新細明體" charset="-120"/>
                        </a:rPr>
                        <a:t>Tmr</a:t>
                      </a:r>
                      <a:r>
                        <a:rPr kumimoji="0" lang="en-US" altLang="zh-TW" sz="1700" b="0" i="0" u="none" strike="noStrike" cap="none" normalizeH="0" baseline="0" dirty="0" smtClean="0">
                          <a:ln>
                            <a:noFill/>
                          </a:ln>
                          <a:solidFill>
                            <a:srgbClr val="000000"/>
                          </a:solidFill>
                          <a:effectLst/>
                          <a:latin typeface="Arial" charset="0"/>
                          <a:ea typeface="新細明體" charset="-120"/>
                        </a:rPr>
                        <a:t>	Tomorrow</a:t>
                      </a:r>
                      <a:endParaRPr kumimoji="0" lang="zh-TW" altLang="en-US" sz="1700" b="0" i="0" u="none" strike="noStrike" cap="none" normalizeH="0" baseline="0" dirty="0" smtClean="0">
                        <a:ln>
                          <a:noFill/>
                        </a:ln>
                        <a:solidFill>
                          <a:srgbClr val="000000"/>
                        </a:solidFill>
                        <a:effectLst/>
                        <a:latin typeface="Arial" charset="0"/>
                        <a:ea typeface="新細明體" charset="-12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6143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smtClean="0">
                          <a:ln>
                            <a:noFill/>
                          </a:ln>
                          <a:solidFill>
                            <a:schemeClr val="tx1"/>
                          </a:solidFill>
                          <a:effectLst/>
                          <a:latin typeface="Arial" charset="0"/>
                          <a:ea typeface="新細明體" charset="-120"/>
                          <a:cs typeface="Times New Roman" pitchFamily="18" charset="0"/>
                        </a:rPr>
                        <a:t>RME	Religious &amp; Moral Education</a:t>
                      </a: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700" b="0" i="0" u="none" strike="noStrike" cap="none" normalizeH="0" baseline="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700" b="0" i="0" u="none" strike="noStrike" cap="none" normalizeH="0" baseline="0" dirty="0" smtClean="0">
                          <a:ln>
                            <a:noFill/>
                          </a:ln>
                          <a:solidFill>
                            <a:schemeClr val="tx1"/>
                          </a:solidFill>
                          <a:effectLst/>
                          <a:latin typeface="Arial" charset="0"/>
                          <a:ea typeface="新細明體" charset="-120"/>
                          <a:cs typeface="Times New Roman" pitchFamily="18" charset="0"/>
                        </a:rPr>
                        <a:t>VA	Visual Arts</a:t>
                      </a:r>
                      <a:endParaRPr kumimoji="0" lang="zh-TW" altLang="en-US" sz="17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marL="91429" marR="91429"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r>
            </a:tbl>
          </a:graphicData>
        </a:graphic>
      </p:graphicFrame>
    </p:spTree>
    <p:extLst>
      <p:ext uri="{BB962C8B-B14F-4D97-AF65-F5344CB8AC3E}">
        <p14:creationId xmlns:p14="http://schemas.microsoft.com/office/powerpoint/2010/main" val="2088851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a:xfrm>
            <a:off x="395288" y="188913"/>
            <a:ext cx="8229600" cy="790575"/>
          </a:xfrm>
        </p:spPr>
        <p:txBody>
          <a:bodyPr/>
          <a:lstStyle/>
          <a:p>
            <a:pPr eaLnBrk="1" hangingPunct="1"/>
            <a:r>
              <a:rPr lang="en-US" altLang="zh-TW" sz="3600" b="1" smtClean="0">
                <a:solidFill>
                  <a:schemeClr val="tx1"/>
                </a:solidFill>
                <a:ea typeface="新細明體" charset="-120"/>
                <a:cs typeface="Arial" charset="0"/>
              </a:rPr>
              <a:t>Important dates and time</a:t>
            </a:r>
            <a:endParaRPr lang="zh-TW" altLang="en-US" sz="3600" b="1" smtClean="0">
              <a:solidFill>
                <a:schemeClr val="tx1"/>
              </a:solidFill>
              <a:ea typeface="新細明體" charset="-120"/>
              <a:cs typeface="Arial" charset="0"/>
            </a:endParaRPr>
          </a:p>
        </p:txBody>
      </p:sp>
      <p:graphicFrame>
        <p:nvGraphicFramePr>
          <p:cNvPr id="6" name="內容版面配置區 5"/>
          <p:cNvGraphicFramePr>
            <a:graphicFrameLocks noGrp="1"/>
          </p:cNvGraphicFramePr>
          <p:nvPr>
            <p:ph idx="1"/>
          </p:nvPr>
        </p:nvGraphicFramePr>
        <p:xfrm>
          <a:off x="250825" y="908050"/>
          <a:ext cx="8496300" cy="4516438"/>
        </p:xfrm>
        <a:graphic>
          <a:graphicData uri="http://schemas.openxmlformats.org/drawingml/2006/table">
            <a:tbl>
              <a:tblPr/>
              <a:tblGrid>
                <a:gridCol w="2376959"/>
                <a:gridCol w="2520280"/>
                <a:gridCol w="3599061"/>
              </a:tblGrid>
              <a:tr h="7745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Date</a:t>
                      </a:r>
                      <a:endParaRPr kumimoji="0" lang="zh-TW" altLang="en-US" sz="1800" b="1"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Time </a:t>
                      </a:r>
                      <a:endParaRPr kumimoji="0" lang="zh-TW" altLang="en-US" sz="1800" b="1"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smtClean="0">
                          <a:ln>
                            <a:noFill/>
                          </a:ln>
                          <a:solidFill>
                            <a:schemeClr val="tx1"/>
                          </a:solidFill>
                          <a:effectLst/>
                          <a:latin typeface="Arial" panose="020B0604020202020204" pitchFamily="34" charset="0"/>
                          <a:ea typeface="新細明體" pitchFamily="18" charset="-120"/>
                          <a:cs typeface="Arial" panose="020B0604020202020204" pitchFamily="34" charset="0"/>
                        </a:rPr>
                        <a:t>Remarks</a:t>
                      </a:r>
                      <a:endParaRPr kumimoji="0" lang="zh-TW" altLang="en-US" sz="1800" b="1" i="0" u="none" strike="noStrike" cap="none" normalizeH="0" baseline="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122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1</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st</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 15</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th</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Sept, 2017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(except 8</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th</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Sept)</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7:50 am – 1:15 pm</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1800" b="0" i="0" u="none" strike="noStrike" cap="none" normalizeH="0" baseline="0" smtClean="0">
                          <a:ln>
                            <a:noFill/>
                          </a:ln>
                          <a:solidFill>
                            <a:schemeClr val="tx1"/>
                          </a:solidFill>
                          <a:effectLst/>
                          <a:latin typeface="Arial" panose="020B0604020202020204" pitchFamily="34" charset="0"/>
                          <a:ea typeface="新細明體" pitchFamily="18" charset="-120"/>
                          <a:cs typeface="Arial" panose="020B0604020202020204" pitchFamily="34" charset="0"/>
                        </a:rPr>
                        <a:t>Half day </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school</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Have lunch in school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Photo shoot on 1</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st</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Sept</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No need to bring textbooks on the first two days</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872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8</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th</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Sept, 2017</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(Refer to circular issued in due course)</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School Opening Mass</a:t>
                      </a:r>
                      <a:r>
                        <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St. Anthony’s Church</a:t>
                      </a: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8572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Starting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18</a:t>
                      </a:r>
                      <a:r>
                        <a:rPr kumimoji="0" lang="en-US" altLang="zh-TW" sz="1800" b="0" i="0" u="none" strike="noStrike" cap="none" normalizeH="0" baseline="3000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th</a:t>
                      </a: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 Sept, 2017</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7:50 am – 3:10 pm</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rPr>
                        <a:t>Follow school timetable</a:t>
                      </a:r>
                      <a:endParaRPr kumimoji="0" lang="zh-TW" altLang="en-US" sz="1800" b="0" i="0" u="none" strike="noStrike" cap="none" normalizeH="0" baseline="0" dirty="0" smtClean="0">
                        <a:ln>
                          <a:noFill/>
                        </a:ln>
                        <a:solidFill>
                          <a:schemeClr val="tx1"/>
                        </a:solidFill>
                        <a:effectLst/>
                        <a:latin typeface="Arial" panose="020B0604020202020204" pitchFamily="34" charset="0"/>
                        <a:ea typeface="新細明體" pitchFamily="18" charset="-120"/>
                        <a:cs typeface="Arial" panose="020B0604020202020204" pitchFamily="34" charset="0"/>
                      </a:endParaRPr>
                    </a:p>
                  </a:txBody>
                  <a:tcPr marL="91433" marR="91433" marT="45734" marB="457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2793" name="文字方塊 2"/>
          <p:cNvSpPr txBox="1">
            <a:spLocks noChangeArrowheads="1"/>
          </p:cNvSpPr>
          <p:nvPr/>
        </p:nvSpPr>
        <p:spPr bwMode="auto">
          <a:xfrm>
            <a:off x="169863" y="5445125"/>
            <a:ext cx="8569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buFont typeface="Arial" charset="0"/>
              <a:buChar char="•"/>
            </a:pPr>
            <a:r>
              <a:rPr lang="en-US" altLang="zh-HK" sz="2400" smtClean="0">
                <a:solidFill>
                  <a:srgbClr val="000000"/>
                </a:solidFill>
                <a:ea typeface="新細明體" charset="-120"/>
              </a:rPr>
              <a:t>Bring along story books, school bag, a zipper bag, a pencil case and cutlery</a:t>
            </a:r>
          </a:p>
          <a:p>
            <a:pPr eaLnBrk="0" fontAlgn="base" hangingPunct="0">
              <a:spcBef>
                <a:spcPct val="0"/>
              </a:spcBef>
              <a:spcAft>
                <a:spcPct val="0"/>
              </a:spcAft>
              <a:buFont typeface="Arial" charset="0"/>
              <a:buChar char="•"/>
            </a:pPr>
            <a:r>
              <a:rPr lang="en-US" altLang="zh-HK" sz="2400" smtClean="0">
                <a:solidFill>
                  <a:srgbClr val="000000"/>
                </a:solidFill>
                <a:ea typeface="新細明體" charset="-120"/>
              </a:rPr>
              <a:t>Bring healthy snacks and a bottle of water</a:t>
            </a:r>
            <a:endParaRPr lang="zh-HK" altLang="en-US" sz="2400" smtClean="0">
              <a:solidFill>
                <a:srgbClr val="000000"/>
              </a:solidFill>
              <a:ea typeface="新細明體" charset="-120"/>
            </a:endParaRPr>
          </a:p>
        </p:txBody>
      </p:sp>
    </p:spTree>
    <p:extLst>
      <p:ext uri="{BB962C8B-B14F-4D97-AF65-F5344CB8AC3E}">
        <p14:creationId xmlns:p14="http://schemas.microsoft.com/office/powerpoint/2010/main" val="3280108078"/>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標題 1"/>
          <p:cNvSpPr>
            <a:spLocks noGrp="1"/>
          </p:cNvSpPr>
          <p:nvPr>
            <p:ph type="title"/>
          </p:nvPr>
        </p:nvSpPr>
        <p:spPr>
          <a:xfrm>
            <a:off x="422275" y="4076700"/>
            <a:ext cx="8229600" cy="1143000"/>
          </a:xfrm>
        </p:spPr>
        <p:txBody>
          <a:bodyPr/>
          <a:lstStyle/>
          <a:p>
            <a:pPr eaLnBrk="1" hangingPunct="1"/>
            <a:r>
              <a:rPr lang="en-US" altLang="zh-TW" sz="5400" smtClean="0">
                <a:solidFill>
                  <a:schemeClr val="tx1"/>
                </a:solidFill>
                <a:ea typeface="MS PGothic" pitchFamily="34" charset="-128"/>
                <a:cs typeface="Arial" charset="0"/>
              </a:rPr>
              <a:t>Thank You</a:t>
            </a:r>
            <a:endParaRPr lang="zh-TW" altLang="en-US" sz="5400" smtClean="0">
              <a:solidFill>
                <a:schemeClr val="tx1"/>
              </a:solidFill>
              <a:ea typeface="MS PGothic" pitchFamily="34" charset="-128"/>
              <a:cs typeface="Arial" charset="0"/>
            </a:endParaRPr>
          </a:p>
        </p:txBody>
      </p:sp>
      <p:pic>
        <p:nvPicPr>
          <p:cNvPr id="33795" name="Picture 4" descr="C:\Documents and Settings\siuwan\My Documents\My Pictures\3672c.JPG"/>
          <p:cNvPicPr>
            <a:picLocks noChangeAspect="1" noChangeArrowheads="1"/>
          </p:cNvPicPr>
          <p:nvPr/>
        </p:nvPicPr>
        <p:blipFill>
          <a:blip r:embed="rId3">
            <a:clrChange>
              <a:clrFrom>
                <a:srgbClr val="FFFFFF"/>
              </a:clrFrom>
              <a:clrTo>
                <a:srgbClr val="FFFFFF">
                  <a:alpha val="0"/>
                </a:srgbClr>
              </a:clrTo>
            </a:clrChange>
            <a:lum bright="-30000" contrast="40000"/>
            <a:extLst>
              <a:ext uri="{28A0092B-C50C-407E-A947-70E740481C1C}">
                <a14:useLocalDpi xmlns:a14="http://schemas.microsoft.com/office/drawing/2010/main" val="0"/>
              </a:ext>
            </a:extLst>
          </a:blip>
          <a:srcRect/>
          <a:stretch>
            <a:fillRect/>
          </a:stretch>
        </p:blipFill>
        <p:spPr bwMode="auto">
          <a:xfrm>
            <a:off x="3276600" y="692150"/>
            <a:ext cx="25209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1572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animEffect transition="in" filter="fade">
                                      <p:cBhvr>
                                        <p:cTn id="9"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a:defRPr/>
            </a:pPr>
            <a:r>
              <a:rPr lang="en-US" altLang="zh-TW" dirty="0" smtClean="0"/>
              <a:t/>
            </a:r>
            <a:br>
              <a:rPr lang="en-US" altLang="zh-TW" dirty="0" smtClean="0"/>
            </a:br>
            <a:r>
              <a:rPr lang="en-US" altLang="zh-TW" sz="2700" dirty="0" smtClean="0">
                <a:solidFill>
                  <a:schemeClr val="tx1"/>
                </a:solidFill>
                <a:latin typeface="Times New Roman" panose="02020603050405020304" pitchFamily="18" charset="0"/>
                <a:cs typeface="Times New Roman" panose="02020603050405020304" pitchFamily="18" charset="0"/>
              </a:rPr>
              <a:t>Step 1: </a:t>
            </a:r>
            <a:r>
              <a:rPr lang="en-US" altLang="zh-TW" sz="2700" dirty="0">
                <a:solidFill>
                  <a:schemeClr val="tx1"/>
                </a:solidFill>
                <a:latin typeface="Times New Roman" panose="02020603050405020304" pitchFamily="18" charset="0"/>
                <a:cs typeface="Times New Roman" panose="02020603050405020304" pitchFamily="18" charset="0"/>
              </a:rPr>
              <a:t>Go to our </a:t>
            </a:r>
            <a:r>
              <a:rPr lang="en-US" altLang="zh-TW" sz="2700" dirty="0" err="1">
                <a:solidFill>
                  <a:schemeClr val="tx1"/>
                </a:solidFill>
                <a:latin typeface="Times New Roman" panose="02020603050405020304" pitchFamily="18" charset="0"/>
                <a:cs typeface="Times New Roman" panose="02020603050405020304" pitchFamily="18" charset="0"/>
              </a:rPr>
              <a:t>eClass</a:t>
            </a:r>
            <a:r>
              <a:rPr lang="en-US" altLang="zh-TW" sz="2700" dirty="0">
                <a:solidFill>
                  <a:schemeClr val="tx1"/>
                </a:solidFill>
                <a:latin typeface="Times New Roman" panose="02020603050405020304" pitchFamily="18" charset="0"/>
                <a:cs typeface="Times New Roman" panose="02020603050405020304" pitchFamily="18" charset="0"/>
              </a:rPr>
              <a:t> Website at </a:t>
            </a:r>
            <a:r>
              <a:rPr lang="en-US" altLang="zh-TW" sz="2700" u="sng" dirty="0">
                <a:solidFill>
                  <a:schemeClr val="tx1"/>
                </a:solidFill>
                <a:latin typeface="Times New Roman" panose="02020603050405020304" pitchFamily="18" charset="0"/>
                <a:cs typeface="Times New Roman" panose="02020603050405020304" pitchFamily="18" charset="0"/>
              </a:rPr>
              <a:t>intranet.scps.edu.hk</a:t>
            </a:r>
            <a:r>
              <a:rPr lang="en-CA" altLang="zh-TW" sz="2700" dirty="0">
                <a:solidFill>
                  <a:schemeClr val="tx1"/>
                </a:solidFill>
                <a:latin typeface="Times New Roman" panose="02020603050405020304" pitchFamily="18" charset="0"/>
                <a:cs typeface="Times New Roman" panose="02020603050405020304" pitchFamily="18" charset="0"/>
              </a:rPr>
              <a:t> </a:t>
            </a:r>
            <a:br>
              <a:rPr lang="en-CA" altLang="zh-TW" sz="2700" dirty="0">
                <a:solidFill>
                  <a:schemeClr val="tx1"/>
                </a:solidFill>
                <a:latin typeface="Times New Roman" panose="02020603050405020304" pitchFamily="18" charset="0"/>
                <a:cs typeface="Times New Roman" panose="02020603050405020304" pitchFamily="18" charset="0"/>
              </a:rPr>
            </a:br>
            <a:r>
              <a:rPr lang="zh-TW" altLang="en-US" sz="2900" dirty="0">
                <a:solidFill>
                  <a:schemeClr val="tx1"/>
                </a:solidFill>
                <a:latin typeface="+mn-lt"/>
                <a:ea typeface="標楷體" panose="03000509000000000000" pitchFamily="65" charset="-120"/>
              </a:rPr>
              <a:t>步驟</a:t>
            </a:r>
            <a:r>
              <a:rPr lang="en-US" altLang="zh-TW" sz="2900" dirty="0" smtClean="0">
                <a:solidFill>
                  <a:schemeClr val="tx1"/>
                </a:solidFill>
                <a:latin typeface="Times New Roman" panose="02020603050405020304" pitchFamily="18" charset="0"/>
                <a:cs typeface="Times New Roman" panose="02020603050405020304" pitchFamily="18" charset="0"/>
              </a:rPr>
              <a:t>1: </a:t>
            </a:r>
            <a:r>
              <a:rPr lang="zh-TW" altLang="en-US" sz="2900" dirty="0">
                <a:solidFill>
                  <a:schemeClr val="tx1"/>
                </a:solidFill>
                <a:latin typeface="+mn-lt"/>
                <a:ea typeface="標楷體" panose="03000509000000000000" pitchFamily="65" charset="-120"/>
              </a:rPr>
              <a:t>開啟本校內聯網網頁</a:t>
            </a:r>
            <a:r>
              <a:rPr lang="zh-TW" altLang="en-US" sz="2900" dirty="0">
                <a:solidFill>
                  <a:schemeClr val="tx1"/>
                </a:solidFill>
                <a:latin typeface="+mn-lt"/>
              </a:rPr>
              <a:t> </a:t>
            </a:r>
            <a:r>
              <a:rPr lang="en-CA" altLang="zh-TW" sz="2900" u="sng" dirty="0">
                <a:solidFill>
                  <a:schemeClr val="tx1"/>
                </a:solidFill>
                <a:latin typeface="Times New Roman" panose="02020603050405020304" pitchFamily="18" charset="0"/>
                <a:cs typeface="Times New Roman" panose="02020603050405020304" pitchFamily="18" charset="0"/>
              </a:rPr>
              <a:t>intranet.scps.edu.hk</a:t>
            </a:r>
            <a:r>
              <a:rPr lang="zh-TW" altLang="en-US" sz="3100" u="sng" dirty="0">
                <a:latin typeface="Times New Roman" panose="02020603050405020304" pitchFamily="18" charset="0"/>
                <a:cs typeface="Times New Roman" panose="02020603050405020304" pitchFamily="18" charset="0"/>
              </a:rPr>
              <a:t/>
            </a:r>
            <a:br>
              <a:rPr lang="zh-TW" altLang="en-US" sz="3100" u="sng" dirty="0">
                <a:latin typeface="Times New Roman" panose="02020603050405020304" pitchFamily="18" charset="0"/>
                <a:cs typeface="Times New Roman" panose="02020603050405020304" pitchFamily="18" charset="0"/>
              </a:rPr>
            </a:br>
            <a:endParaRPr lang="zh-HK" altLang="en-US" sz="3100" dirty="0">
              <a:latin typeface="Times New Roman" panose="02020603050405020304" pitchFamily="18" charset="0"/>
              <a:cs typeface="Times New Roman" panose="02020603050405020304" pitchFamily="18" charset="0"/>
            </a:endParaRPr>
          </a:p>
        </p:txBody>
      </p:sp>
      <p:pic>
        <p:nvPicPr>
          <p:cNvPr id="4"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447800" y="1447800"/>
            <a:ext cx="70188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944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81000"/>
            <a:ext cx="8229600" cy="1828800"/>
          </a:xfrm>
        </p:spPr>
        <p:txBody>
          <a:bodyPr>
            <a:normAutofit fontScale="90000"/>
          </a:bodyPr>
          <a:lstStyle/>
          <a:p>
            <a:pPr algn="l"/>
            <a:r>
              <a:rPr lang="en-US" altLang="zh-TW" sz="3600" dirty="0" smtClean="0">
                <a:solidFill>
                  <a:schemeClr val="tx1"/>
                </a:solidFill>
                <a:latin typeface="Times New Roman" panose="02020603050405020304" pitchFamily="18" charset="0"/>
                <a:cs typeface="Times New Roman" panose="02020603050405020304" pitchFamily="18" charset="0"/>
              </a:rPr>
              <a:t>Step </a:t>
            </a:r>
            <a:r>
              <a:rPr lang="en-US" altLang="zh-TW" sz="3600" dirty="0">
                <a:solidFill>
                  <a:schemeClr val="tx1"/>
                </a:solidFill>
                <a:latin typeface="Times New Roman" panose="02020603050405020304" pitchFamily="18" charset="0"/>
                <a:cs typeface="Times New Roman" panose="02020603050405020304" pitchFamily="18" charset="0"/>
              </a:rPr>
              <a:t>2: Logon with the following login name </a:t>
            </a:r>
            <a:r>
              <a:rPr lang="en-US" altLang="zh-TW" sz="3600" dirty="0" smtClean="0">
                <a:solidFill>
                  <a:schemeClr val="tx1"/>
                </a:solidFill>
                <a:latin typeface="Times New Roman" panose="02020603050405020304" pitchFamily="18" charset="0"/>
                <a:cs typeface="Times New Roman" panose="02020603050405020304" pitchFamily="18" charset="0"/>
              </a:rPr>
              <a:t>and</a:t>
            </a:r>
            <a:br>
              <a:rPr lang="en-US" altLang="zh-TW" sz="3600" dirty="0" smtClean="0">
                <a:solidFill>
                  <a:schemeClr val="tx1"/>
                </a:solidFill>
                <a:latin typeface="Times New Roman" panose="02020603050405020304" pitchFamily="18" charset="0"/>
                <a:cs typeface="Times New Roman" panose="02020603050405020304" pitchFamily="18" charset="0"/>
              </a:rPr>
            </a:br>
            <a:r>
              <a:rPr lang="en-US" altLang="zh-TW" sz="3600" dirty="0">
                <a:solidFill>
                  <a:schemeClr val="tx1"/>
                </a:solidFill>
                <a:latin typeface="Times New Roman" panose="02020603050405020304" pitchFamily="18" charset="0"/>
                <a:cs typeface="Times New Roman" panose="02020603050405020304" pitchFamily="18" charset="0"/>
              </a:rPr>
              <a:t> </a:t>
            </a:r>
            <a:r>
              <a:rPr lang="en-US" altLang="zh-TW" sz="3600" dirty="0" smtClean="0">
                <a:solidFill>
                  <a:schemeClr val="tx1"/>
                </a:solidFill>
                <a:latin typeface="Times New Roman" panose="02020603050405020304" pitchFamily="18" charset="0"/>
                <a:cs typeface="Times New Roman" panose="02020603050405020304" pitchFamily="18" charset="0"/>
              </a:rPr>
              <a:t>            password Parent’s </a:t>
            </a:r>
            <a:r>
              <a:rPr lang="en-US" altLang="zh-TW" sz="3600" dirty="0">
                <a:solidFill>
                  <a:schemeClr val="tx1"/>
                </a:solidFill>
                <a:latin typeface="Times New Roman" panose="02020603050405020304" pitchFamily="18" charset="0"/>
                <a:cs typeface="Times New Roman" panose="02020603050405020304" pitchFamily="18" charset="0"/>
              </a:rPr>
              <a:t>Login ID </a:t>
            </a:r>
            <a:br>
              <a:rPr lang="en-US" altLang="zh-TW" sz="3600" dirty="0">
                <a:solidFill>
                  <a:schemeClr val="tx1"/>
                </a:solidFill>
                <a:latin typeface="Times New Roman" panose="02020603050405020304" pitchFamily="18" charset="0"/>
                <a:cs typeface="Times New Roman" panose="02020603050405020304" pitchFamily="18" charset="0"/>
              </a:rPr>
            </a:br>
            <a:r>
              <a:rPr lang="zh-TW" altLang="en-US" sz="36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步驟</a:t>
            </a:r>
            <a:r>
              <a:rPr lang="en-US" altLang="zh-TW" sz="36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r>
              <a:rPr lang="en-US" altLang="zh-TW" sz="36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36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家長輸入登入名稱及密碼</a:t>
            </a:r>
            <a:endParaRPr lang="zh-HK" altLang="en-US" sz="36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90600" y="2057400"/>
            <a:ext cx="7113842" cy="424994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矩形 5"/>
          <p:cNvSpPr/>
          <p:nvPr/>
        </p:nvSpPr>
        <p:spPr>
          <a:xfrm>
            <a:off x="1600200" y="4191000"/>
            <a:ext cx="1905000" cy="685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99982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t="15382"/>
          <a:stretch>
            <a:fillRect/>
          </a:stretch>
        </p:blipFill>
        <p:spPr bwMode="auto">
          <a:xfrm>
            <a:off x="817024" y="1905000"/>
            <a:ext cx="7561262"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標題 1"/>
          <p:cNvSpPr>
            <a:spLocks noGrp="1"/>
          </p:cNvSpPr>
          <p:nvPr>
            <p:ph type="title"/>
          </p:nvPr>
        </p:nvSpPr>
        <p:spPr>
          <a:xfrm>
            <a:off x="264319" y="-287337"/>
            <a:ext cx="8686800" cy="2492375"/>
          </a:xfrm>
        </p:spPr>
        <p:txBody>
          <a:bodyPr/>
          <a:lstStyle/>
          <a:p>
            <a: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t>Step  3: After you have successfully logged on, you can find the icon for e-circular  on the </a:t>
            </a:r>
            <a:b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br>
            <a: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t>             top right hand corner. Click on the icon, then you can enter the School Circular area.</a:t>
            </a:r>
            <a:r>
              <a:rPr lang="zh-TW" altLang="en-US" sz="1800" dirty="0" smtClean="0">
                <a:solidFill>
                  <a:schemeClr val="tx1"/>
                </a:solidFill>
                <a:effectLst/>
                <a:latin typeface="Times New Roman" panose="02020603050405020304" pitchFamily="18" charset="0"/>
                <a:ea typeface="+mn-ea"/>
                <a:cs typeface="Times New Roman" panose="02020603050405020304" pitchFamily="18" charset="0"/>
              </a:rPr>
              <a:t> </a:t>
            </a:r>
            <a: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t/>
            </a:r>
            <a:b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br>
            <a: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t>             Click the title and open the attached file, then you can read the circular.</a:t>
            </a:r>
            <a:r>
              <a:rPr lang="zh-TW" altLang="en-US" sz="1800" dirty="0" smtClean="0">
                <a:solidFill>
                  <a:schemeClr val="tx1"/>
                </a:solidFill>
                <a:effectLst/>
                <a:latin typeface="Times New Roman" panose="02020603050405020304" pitchFamily="18" charset="0"/>
                <a:ea typeface="+mn-ea"/>
                <a:cs typeface="Times New Roman" panose="02020603050405020304" pitchFamily="18" charset="0"/>
              </a:rPr>
              <a:t> </a:t>
            </a:r>
            <a: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t/>
            </a:r>
            <a:br>
              <a:rPr lang="en-US" altLang="zh-TW" sz="1800" dirty="0" smtClean="0">
                <a:solidFill>
                  <a:schemeClr val="tx1"/>
                </a:solidFill>
                <a:effectLst/>
                <a:latin typeface="Times New Roman" panose="02020603050405020304" pitchFamily="18" charset="0"/>
                <a:ea typeface="+mn-ea"/>
                <a:cs typeface="Times New Roman" panose="02020603050405020304" pitchFamily="18" charset="0"/>
              </a:rPr>
            </a:br>
            <a:r>
              <a:rPr lang="zh-TW" altLang="en-US" sz="1800" dirty="0" smtClean="0">
                <a:solidFill>
                  <a:schemeClr val="tx1"/>
                </a:solidFill>
                <a:latin typeface="標楷體" panose="03000509000000000000" pitchFamily="65" charset="-120"/>
                <a:ea typeface="標楷體" panose="03000509000000000000" pitchFamily="65" charset="-120"/>
              </a:rPr>
              <a:t>步驟 </a:t>
            </a:r>
            <a:r>
              <a:rPr lang="en-US" altLang="zh-TW" sz="1800" dirty="0" smtClean="0">
                <a:solidFill>
                  <a:schemeClr val="tx1"/>
                </a:solidFill>
                <a:latin typeface="標楷體" panose="03000509000000000000" pitchFamily="65" charset="-120"/>
                <a:ea typeface="標楷體" panose="03000509000000000000" pitchFamily="65" charset="-120"/>
              </a:rPr>
              <a:t>3: </a:t>
            </a:r>
            <a:r>
              <a:rPr lang="zh-TW" altLang="en-US" sz="1800" dirty="0" smtClean="0">
                <a:solidFill>
                  <a:schemeClr val="tx1"/>
                </a:solidFill>
                <a:latin typeface="標楷體" panose="03000509000000000000" pitchFamily="65" charset="-120"/>
                <a:ea typeface="標楷體" panose="03000509000000000000" pitchFamily="65" charset="-120"/>
              </a:rPr>
              <a:t>成功登入後，你可見到 電子通告的圖示。點擊該圖示即可進入通告版。點    </a:t>
            </a:r>
            <a:r>
              <a:rPr lang="en-US" altLang="zh-TW" sz="1800" dirty="0" smtClean="0">
                <a:solidFill>
                  <a:schemeClr val="tx1"/>
                </a:solidFill>
                <a:latin typeface="標楷體" panose="03000509000000000000" pitchFamily="65" charset="-120"/>
                <a:ea typeface="標楷體" panose="03000509000000000000" pitchFamily="65" charset="-120"/>
              </a:rPr>
              <a:t/>
            </a:r>
            <a:br>
              <a:rPr lang="en-US" altLang="zh-TW" sz="1800" dirty="0" smtClean="0">
                <a:solidFill>
                  <a:schemeClr val="tx1"/>
                </a:solidFill>
                <a:latin typeface="標楷體" panose="03000509000000000000" pitchFamily="65" charset="-120"/>
                <a:ea typeface="標楷體" panose="03000509000000000000" pitchFamily="65" charset="-120"/>
              </a:rPr>
            </a:br>
            <a:r>
              <a:rPr lang="en-US" altLang="zh-TW" sz="1800" dirty="0" smtClean="0">
                <a:solidFill>
                  <a:schemeClr val="tx1"/>
                </a:solidFill>
                <a:latin typeface="標楷體" panose="03000509000000000000" pitchFamily="65" charset="-120"/>
                <a:ea typeface="標楷體" panose="03000509000000000000" pitchFamily="65" charset="-120"/>
              </a:rPr>
              <a:t>        </a:t>
            </a:r>
            <a:r>
              <a:rPr lang="zh-TW" altLang="en-US" sz="1800" dirty="0" smtClean="0">
                <a:solidFill>
                  <a:schemeClr val="tx1"/>
                </a:solidFill>
                <a:latin typeface="標楷體" panose="03000509000000000000" pitchFamily="65" charset="-120"/>
                <a:ea typeface="標楷體" panose="03000509000000000000" pitchFamily="65" charset="-120"/>
              </a:rPr>
              <a:t>擊標題及開啟附件即可看到通告</a:t>
            </a:r>
            <a:r>
              <a:rPr lang="zh-TW" altLang="en-US" sz="1800" dirty="0">
                <a:solidFill>
                  <a:schemeClr val="tx1"/>
                </a:solidFill>
                <a:latin typeface="標楷體" panose="03000509000000000000" pitchFamily="65" charset="-120"/>
                <a:ea typeface="標楷體" panose="03000509000000000000" pitchFamily="65" charset="-120"/>
              </a:rPr>
              <a:t>內容。</a:t>
            </a:r>
            <a:endParaRPr lang="zh-TW" altLang="en-US" sz="1800" dirty="0" smtClean="0">
              <a:solidFill>
                <a:schemeClr val="tx1"/>
              </a:solidFill>
              <a:latin typeface="標楷體" panose="03000509000000000000" pitchFamily="65" charset="-120"/>
              <a:ea typeface="標楷體" panose="03000509000000000000" pitchFamily="65" charset="-120"/>
            </a:endParaRPr>
          </a:p>
        </p:txBody>
      </p:sp>
      <p:sp>
        <p:nvSpPr>
          <p:cNvPr id="10" name="矩形 9"/>
          <p:cNvSpPr/>
          <p:nvPr/>
        </p:nvSpPr>
        <p:spPr>
          <a:xfrm>
            <a:off x="6452020" y="2766217"/>
            <a:ext cx="649287" cy="50323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Tree>
    <p:extLst>
      <p:ext uri="{BB962C8B-B14F-4D97-AF65-F5344CB8AC3E}">
        <p14:creationId xmlns:p14="http://schemas.microsoft.com/office/powerpoint/2010/main" val="826324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t="10062"/>
          <a:stretch>
            <a:fillRect/>
          </a:stretch>
        </p:blipFill>
        <p:spPr bwMode="auto">
          <a:xfrm>
            <a:off x="395288" y="1916113"/>
            <a:ext cx="8372475"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2411413" y="3716338"/>
            <a:ext cx="5905500" cy="3603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Tree>
    <p:extLst>
      <p:ext uri="{BB962C8B-B14F-4D97-AF65-F5344CB8AC3E}">
        <p14:creationId xmlns:p14="http://schemas.microsoft.com/office/powerpoint/2010/main" val="58232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684213" y="1773238"/>
            <a:ext cx="7772400" cy="3024187"/>
          </a:xfrm>
        </p:spPr>
        <p:txBody>
          <a:bodyPr/>
          <a:lstStyle/>
          <a:p>
            <a:pPr eaLnBrk="1" hangingPunct="1"/>
            <a:r>
              <a:rPr lang="en-US" altLang="zh-TW" sz="6000" b="1" smtClean="0">
                <a:solidFill>
                  <a:srgbClr val="C00000"/>
                </a:solidFill>
                <a:ea typeface="新細明體" charset="-120"/>
                <a:cs typeface="Arial" charset="0"/>
              </a:rPr>
              <a:t>School Environment </a:t>
            </a:r>
            <a:br>
              <a:rPr lang="en-US" altLang="zh-TW" sz="6000" b="1" smtClean="0">
                <a:solidFill>
                  <a:srgbClr val="C00000"/>
                </a:solidFill>
                <a:ea typeface="新細明體" charset="-120"/>
                <a:cs typeface="Arial" charset="0"/>
              </a:rPr>
            </a:br>
            <a:r>
              <a:rPr lang="en-US" altLang="zh-TW" sz="6000" b="1" smtClean="0">
                <a:solidFill>
                  <a:srgbClr val="C00000"/>
                </a:solidFill>
                <a:ea typeface="新細明體" charset="-120"/>
                <a:cs typeface="Arial" charset="0"/>
              </a:rPr>
              <a:t>&amp; </a:t>
            </a:r>
            <a:br>
              <a:rPr lang="en-US" altLang="zh-TW" sz="6000" b="1" smtClean="0">
                <a:solidFill>
                  <a:srgbClr val="C00000"/>
                </a:solidFill>
                <a:ea typeface="新細明體" charset="-120"/>
                <a:cs typeface="Arial" charset="0"/>
              </a:rPr>
            </a:br>
            <a:r>
              <a:rPr lang="en-US" altLang="zh-TW" sz="6000" b="1" smtClean="0">
                <a:solidFill>
                  <a:srgbClr val="C00000"/>
                </a:solidFill>
                <a:ea typeface="新細明體" charset="-120"/>
                <a:cs typeface="Arial" charset="0"/>
              </a:rPr>
              <a:t>Adaptation</a:t>
            </a:r>
            <a:endParaRPr lang="zh-TW" altLang="zh-TW" sz="6000" b="1" smtClean="0">
              <a:solidFill>
                <a:srgbClr val="C00000"/>
              </a:solidFill>
              <a:ea typeface="新細明體" charset="-120"/>
              <a:cs typeface="Arial" charset="0"/>
            </a:endParaRPr>
          </a:p>
        </p:txBody>
      </p:sp>
    </p:spTree>
    <p:extLst>
      <p:ext uri="{BB962C8B-B14F-4D97-AF65-F5344CB8AC3E}">
        <p14:creationId xmlns:p14="http://schemas.microsoft.com/office/powerpoint/2010/main" val="3838212543"/>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plus(in)">
                                      <p:cBhvr>
                                        <p:cTn id="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88" y="981075"/>
            <a:ext cx="9145588" cy="1143000"/>
          </a:xfrm>
        </p:spPr>
        <p:txBody>
          <a:bodyPr/>
          <a:lstStyle/>
          <a:p>
            <a:pPr algn="l"/>
            <a:r>
              <a:rPr lang="en-US" altLang="zh-TW" sz="3800" b="1" smtClean="0">
                <a:solidFill>
                  <a:schemeClr val="tx1"/>
                </a:solidFill>
                <a:ea typeface="新細明體" charset="-120"/>
              </a:rPr>
              <a:t>     New challenges for </a:t>
            </a:r>
            <a:br>
              <a:rPr lang="en-US" altLang="zh-TW" sz="3800" b="1" smtClean="0">
                <a:solidFill>
                  <a:schemeClr val="tx1"/>
                </a:solidFill>
                <a:ea typeface="新細明體" charset="-120"/>
              </a:rPr>
            </a:br>
            <a:r>
              <a:rPr lang="en-US" altLang="zh-TW" sz="3800" b="1" smtClean="0">
                <a:solidFill>
                  <a:schemeClr val="tx1"/>
                </a:solidFill>
                <a:ea typeface="新細明體" charset="-120"/>
              </a:rPr>
              <a:t>     Primary one students </a:t>
            </a:r>
          </a:p>
        </p:txBody>
      </p:sp>
      <p:sp>
        <p:nvSpPr>
          <p:cNvPr id="7171" name="Content Placeholder 2"/>
          <p:cNvSpPr>
            <a:spLocks noGrp="1"/>
          </p:cNvSpPr>
          <p:nvPr>
            <p:ph idx="1"/>
          </p:nvPr>
        </p:nvSpPr>
        <p:spPr>
          <a:xfrm>
            <a:off x="674688" y="2420938"/>
            <a:ext cx="8229600" cy="3671887"/>
          </a:xfrm>
        </p:spPr>
        <p:txBody>
          <a:bodyPr/>
          <a:lstStyle/>
          <a:p>
            <a:r>
              <a:rPr lang="en-US" altLang="zh-TW" smtClean="0">
                <a:ea typeface="新細明體" charset="-120"/>
              </a:rPr>
              <a:t>Social skills</a:t>
            </a:r>
          </a:p>
          <a:p>
            <a:r>
              <a:rPr lang="en-US" altLang="zh-TW" smtClean="0">
                <a:ea typeface="新細明體" charset="-120"/>
              </a:rPr>
              <a:t>Life skills (self management skills)</a:t>
            </a:r>
          </a:p>
          <a:p>
            <a:r>
              <a:rPr lang="en-US" altLang="zh-TW" smtClean="0">
                <a:ea typeface="新細明體" charset="-120"/>
              </a:rPr>
              <a:t>Learning attitude</a:t>
            </a:r>
          </a:p>
          <a:p>
            <a:r>
              <a:rPr lang="en-US" altLang="zh-TW" smtClean="0">
                <a:ea typeface="新細明體" charset="-120"/>
              </a:rPr>
              <a:t>Emotional control </a:t>
            </a:r>
          </a:p>
          <a:p>
            <a:r>
              <a:rPr lang="en-US" altLang="zh-TW" smtClean="0">
                <a:ea typeface="新細明體" charset="-120"/>
              </a:rPr>
              <a:t>Problem solving skills</a:t>
            </a:r>
          </a:p>
        </p:txBody>
      </p:sp>
    </p:spTree>
    <p:extLst>
      <p:ext uri="{BB962C8B-B14F-4D97-AF65-F5344CB8AC3E}">
        <p14:creationId xmlns:p14="http://schemas.microsoft.com/office/powerpoint/2010/main" val="2833355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par>
                                <p:cTn id="8" presetID="5" presetClass="entr" presetSubtype="10" fill="hold"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10" dur="500"/>
                                        <p:tgtEl>
                                          <p:spTgt spid="7171">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3" dur="500"/>
                                        <p:tgtEl>
                                          <p:spTgt spid="7171">
                                            <p:txEl>
                                              <p:pRg st="1" end="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6" dur="500"/>
                                        <p:tgtEl>
                                          <p:spTgt spid="7171">
                                            <p:txEl>
                                              <p:pRg st="2" end="2"/>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9" dur="500"/>
                                        <p:tgtEl>
                                          <p:spTgt spid="7171">
                                            <p:txEl>
                                              <p:pRg st="3" end="3"/>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539750" y="333375"/>
            <a:ext cx="8218488" cy="5975350"/>
          </a:xfrm>
        </p:spPr>
        <p:txBody>
          <a:bodyPr/>
          <a:lstStyle/>
          <a:p>
            <a:pPr eaLnBrk="1" hangingPunct="1">
              <a:buFontTx/>
              <a:buNone/>
              <a:defRPr/>
            </a:pPr>
            <a:r>
              <a:rPr lang="en-US" altLang="zh-TW" sz="3800" b="1" dirty="0" smtClean="0">
                <a:ea typeface="新細明體" charset="-120"/>
              </a:rPr>
              <a:t>Preparing Your Child</a:t>
            </a:r>
            <a:endParaRPr lang="zh-TW" altLang="zh-TW" sz="3800" dirty="0" smtClean="0">
              <a:ea typeface="新細明體" charset="-120"/>
            </a:endParaRPr>
          </a:p>
          <a:p>
            <a:pPr eaLnBrk="1" hangingPunct="1">
              <a:defRPr/>
            </a:pPr>
            <a:r>
              <a:rPr lang="en-US" altLang="zh-TW" sz="2800" dirty="0" smtClean="0">
                <a:ea typeface="新細明體" charset="-120"/>
              </a:rPr>
              <a:t>Longer </a:t>
            </a:r>
            <a:r>
              <a:rPr lang="en-US" altLang="zh-TW" sz="2800" b="1" dirty="0" smtClean="0">
                <a:solidFill>
                  <a:srgbClr val="FF0000"/>
                </a:solidFill>
                <a:ea typeface="新細明體" charset="-120"/>
              </a:rPr>
              <a:t>school day (7:50 a.m. – 3:10 p.m.)</a:t>
            </a:r>
            <a:endParaRPr lang="en-US" altLang="zh-TW" sz="2800" dirty="0" smtClean="0">
              <a:ea typeface="新細明體" charset="-120"/>
            </a:endParaRPr>
          </a:p>
          <a:p>
            <a:pPr eaLnBrk="1" hangingPunct="1">
              <a:defRPr/>
            </a:pPr>
            <a:r>
              <a:rPr lang="en-US" altLang="zh-TW" sz="2800" dirty="0" smtClean="0">
                <a:ea typeface="新細明體" charset="-120"/>
              </a:rPr>
              <a:t>Your child is expected to </a:t>
            </a:r>
            <a:r>
              <a:rPr lang="en-US" altLang="zh-TW" sz="2800" b="1" dirty="0" smtClean="0">
                <a:solidFill>
                  <a:srgbClr val="FF0000"/>
                </a:solidFill>
                <a:ea typeface="新細明體" charset="-120"/>
              </a:rPr>
              <a:t>extend her attention span </a:t>
            </a:r>
            <a:r>
              <a:rPr lang="en-US" altLang="zh-TW" sz="2800" dirty="0" smtClean="0">
                <a:ea typeface="新細明體" charset="-120"/>
              </a:rPr>
              <a:t>in learning</a:t>
            </a:r>
          </a:p>
          <a:p>
            <a:pPr eaLnBrk="1" hangingPunct="1">
              <a:defRPr/>
            </a:pPr>
            <a:r>
              <a:rPr lang="en-US" altLang="zh-TW" sz="2800" dirty="0" smtClean="0">
                <a:ea typeface="新細明體" charset="-120"/>
              </a:rPr>
              <a:t>School gate open at 7:20 a.m.</a:t>
            </a:r>
          </a:p>
          <a:p>
            <a:pPr eaLnBrk="1" hangingPunct="1">
              <a:defRPr/>
            </a:pPr>
            <a:r>
              <a:rPr lang="en-US" altLang="zh-TW" sz="2800" dirty="0" smtClean="0">
                <a:ea typeface="新細明體" charset="-120"/>
              </a:rPr>
              <a:t>Arrive before 7:45 a.m.</a:t>
            </a:r>
          </a:p>
          <a:p>
            <a:pPr marL="0" indent="0" eaLnBrk="1" hangingPunct="1">
              <a:buFontTx/>
              <a:buNone/>
              <a:defRPr/>
            </a:pPr>
            <a:endParaRPr lang="en-US" altLang="zh-TW" sz="2800" dirty="0" smtClean="0">
              <a:ea typeface="新細明體" charset="-120"/>
            </a:endParaRPr>
          </a:p>
          <a:p>
            <a:pPr marL="0" indent="0" eaLnBrk="1" hangingPunct="1">
              <a:buClr>
                <a:srgbClr val="404040"/>
              </a:buClr>
              <a:buFontTx/>
              <a:buNone/>
              <a:defRPr/>
            </a:pPr>
            <a:r>
              <a:rPr lang="en-US" altLang="zh-TW" sz="3600" b="1" dirty="0">
                <a:ea typeface="新細明體" pitchFamily="18" charset="-120"/>
              </a:rPr>
              <a:t>1. Living a Healthy Student Lifestyle</a:t>
            </a:r>
          </a:p>
          <a:p>
            <a:pPr eaLnBrk="1" hangingPunct="1">
              <a:buClr>
                <a:srgbClr val="404040"/>
              </a:buClr>
              <a:defRPr/>
            </a:pPr>
            <a:r>
              <a:rPr lang="en-US" altLang="zh-TW" b="1" dirty="0" smtClean="0">
                <a:solidFill>
                  <a:schemeClr val="accent4"/>
                </a:solidFill>
                <a:ea typeface="新細明體" pitchFamily="18" charset="-120"/>
              </a:rPr>
              <a:t>Initiate </a:t>
            </a:r>
            <a:r>
              <a:rPr lang="en-US" altLang="zh-TW" b="1" dirty="0">
                <a:solidFill>
                  <a:srgbClr val="FF0000"/>
                </a:solidFill>
                <a:ea typeface="新細明體" pitchFamily="18" charset="-120"/>
              </a:rPr>
              <a:t>self-care</a:t>
            </a:r>
            <a:r>
              <a:rPr lang="en-US" altLang="zh-TW" b="1" dirty="0">
                <a:ea typeface="新細明體" pitchFamily="18" charset="-120"/>
              </a:rPr>
              <a:t> </a:t>
            </a:r>
            <a:r>
              <a:rPr lang="en-US" altLang="zh-TW" b="1" dirty="0">
                <a:solidFill>
                  <a:schemeClr val="accent4"/>
                </a:solidFill>
                <a:ea typeface="新細明體" pitchFamily="18" charset="-120"/>
              </a:rPr>
              <a:t>at school</a:t>
            </a:r>
            <a:endParaRPr lang="en-US" altLang="zh-TW" dirty="0">
              <a:solidFill>
                <a:schemeClr val="accent4"/>
              </a:solidFill>
              <a:ea typeface="新細明體" pitchFamily="18" charset="-120"/>
            </a:endParaRPr>
          </a:p>
          <a:p>
            <a:pPr algn="just" eaLnBrk="1" hangingPunct="1">
              <a:buClr>
                <a:srgbClr val="404040"/>
              </a:buClr>
              <a:defRPr/>
            </a:pPr>
            <a:r>
              <a:rPr lang="en-US" altLang="zh-TW" b="1" dirty="0">
                <a:solidFill>
                  <a:srgbClr val="FF0000"/>
                </a:solidFill>
                <a:ea typeface="新細明體" pitchFamily="18" charset="-120"/>
              </a:rPr>
              <a:t>Hygiene</a:t>
            </a:r>
            <a:endParaRPr lang="zh-TW" altLang="zh-TW" dirty="0">
              <a:ea typeface="新細明體" pitchFamily="18" charset="-120"/>
            </a:endParaRPr>
          </a:p>
          <a:p>
            <a:pPr marL="0" indent="0" eaLnBrk="1" hangingPunct="1">
              <a:buFontTx/>
              <a:buNone/>
              <a:defRPr/>
            </a:pPr>
            <a:endParaRPr lang="zh-TW" altLang="zh-TW" sz="2800" dirty="0" smtClean="0">
              <a:ea typeface="新細明體" charset="-120"/>
            </a:endParaRPr>
          </a:p>
        </p:txBody>
      </p:sp>
    </p:spTree>
    <p:extLst>
      <p:ext uri="{BB962C8B-B14F-4D97-AF65-F5344CB8AC3E}">
        <p14:creationId xmlns:p14="http://schemas.microsoft.com/office/powerpoint/2010/main" val="52387456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781</Words>
  <Application>Microsoft Office PowerPoint</Application>
  <PresentationFormat>如螢幕大小 (4:3)</PresentationFormat>
  <Paragraphs>145</Paragraphs>
  <Slides>24</Slides>
  <Notes>6</Notes>
  <HiddenSlides>0</HiddenSlides>
  <MMClips>0</MMClips>
  <ScaleCrop>false</ScaleCrop>
  <HeadingPairs>
    <vt:vector size="4" baseType="variant">
      <vt:variant>
        <vt:lpstr>佈景主題</vt:lpstr>
      </vt:variant>
      <vt:variant>
        <vt:i4>5</vt:i4>
      </vt:variant>
      <vt:variant>
        <vt:lpstr>投影片標題</vt:lpstr>
      </vt:variant>
      <vt:variant>
        <vt:i4>24</vt:i4>
      </vt:variant>
    </vt:vector>
  </HeadingPairs>
  <TitlesOfParts>
    <vt:vector size="29" baseType="lpstr">
      <vt:lpstr>Office 佈景主題</vt:lpstr>
      <vt:lpstr>Diseño predeterminado</vt:lpstr>
      <vt:lpstr>1_Diseño predeterminado</vt:lpstr>
      <vt:lpstr>2_Diseño predeterminado</vt:lpstr>
      <vt:lpstr>3_Diseño predeterminado</vt:lpstr>
      <vt:lpstr>PowerPoint 簡報</vt:lpstr>
      <vt:lpstr>St. Clare’s Primary School</vt:lpstr>
      <vt:lpstr> Step 1: Go to our eClass Website at intranet.scps.edu.hk  步驟1: 開啟本校內聯網網頁 intranet.scps.edu.hk </vt:lpstr>
      <vt:lpstr>Step 2: Logon with the following login name and              password Parent’s Login ID  步驟2: 家長輸入登入名稱及密碼</vt:lpstr>
      <vt:lpstr>Step  3: After you have successfully logged on, you can find the icon for e-circular  on the               top right hand corner. Click on the icon, then you can enter the School Circular area.               Click the title and open the attached file, then you can read the circular.  步驟 3: 成功登入後，你可見到 電子通告的圖示。點擊該圖示即可進入通告版。點             擊標題及開啟附件即可看到通告內容。</vt:lpstr>
      <vt:lpstr>PowerPoint 簡報</vt:lpstr>
      <vt:lpstr>School Environment  &amp;  Adaptation</vt:lpstr>
      <vt:lpstr>     New challenges for       Primary one students </vt:lpstr>
      <vt:lpstr>PowerPoint 簡報</vt:lpstr>
      <vt:lpstr>PowerPoint 簡報</vt:lpstr>
      <vt:lpstr>PowerPoint 簡報</vt:lpstr>
      <vt:lpstr>PowerPoint 簡報</vt:lpstr>
      <vt:lpstr>B. Parents: </vt:lpstr>
      <vt:lpstr>4. Before Leaving Home for School:        </vt:lpstr>
      <vt:lpstr>  5. Lunch Policies   </vt:lpstr>
      <vt:lpstr>Lunch Items</vt:lpstr>
      <vt:lpstr>6. General Reminders </vt:lpstr>
      <vt:lpstr>PowerPoint 簡報</vt:lpstr>
      <vt:lpstr>PowerPoint 簡報</vt:lpstr>
      <vt:lpstr>PowerPoint 簡報</vt:lpstr>
      <vt:lpstr>School Curriculum  &amp;  Timetable</vt:lpstr>
      <vt:lpstr>PowerPoint 簡報</vt:lpstr>
      <vt:lpstr>Important dates and time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Clare’s Primary School</dc:title>
  <dc:creator>wing</dc:creator>
  <cp:lastModifiedBy>Mok Ho Wing Kiu</cp:lastModifiedBy>
  <cp:revision>4</cp:revision>
  <cp:lastPrinted>2017-07-05T04:54:21Z</cp:lastPrinted>
  <dcterms:created xsi:type="dcterms:W3CDTF">2017-07-04T10:39:55Z</dcterms:created>
  <dcterms:modified xsi:type="dcterms:W3CDTF">2017-07-05T04:55:42Z</dcterms:modified>
</cp:coreProperties>
</file>